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92" r:id="rId2"/>
  </p:sldMasterIdLst>
  <p:notesMasterIdLst>
    <p:notesMasterId r:id="rId34"/>
  </p:notesMasterIdLst>
  <p:sldIdLst>
    <p:sldId id="256" r:id="rId3"/>
    <p:sldId id="10707" r:id="rId4"/>
    <p:sldId id="10737" r:id="rId5"/>
    <p:sldId id="10731" r:id="rId6"/>
    <p:sldId id="257" r:id="rId7"/>
    <p:sldId id="258" r:id="rId8"/>
    <p:sldId id="1592" r:id="rId9"/>
    <p:sldId id="10738" r:id="rId10"/>
    <p:sldId id="1635" r:id="rId11"/>
    <p:sldId id="413" r:id="rId12"/>
    <p:sldId id="10739" r:id="rId13"/>
    <p:sldId id="10709" r:id="rId14"/>
    <p:sldId id="10732" r:id="rId15"/>
    <p:sldId id="10721" r:id="rId16"/>
    <p:sldId id="10740" r:id="rId17"/>
    <p:sldId id="10714" r:id="rId18"/>
    <p:sldId id="10718" r:id="rId19"/>
    <p:sldId id="10741" r:id="rId20"/>
    <p:sldId id="10705" r:id="rId21"/>
    <p:sldId id="10711" r:id="rId22"/>
    <p:sldId id="10717" r:id="rId23"/>
    <p:sldId id="10719" r:id="rId24"/>
    <p:sldId id="10742" r:id="rId25"/>
    <p:sldId id="10729" r:id="rId26"/>
    <p:sldId id="10688" r:id="rId27"/>
    <p:sldId id="10685" r:id="rId28"/>
    <p:sldId id="10728" r:id="rId29"/>
    <p:sldId id="10743" r:id="rId30"/>
    <p:sldId id="10733" r:id="rId31"/>
    <p:sldId id="10725" r:id="rId32"/>
    <p:sldId id="1074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76AAB8-56BC-4C60-B2CC-350C1E55EAAA}">
          <p14:sldIdLst>
            <p14:sldId id="256"/>
            <p14:sldId id="10707"/>
          </p14:sldIdLst>
        </p14:section>
        <p14:section name="Infrastructure as Code" id="{E01A5134-3701-4F02-B4EE-E4AF9B9EE492}">
          <p14:sldIdLst>
            <p14:sldId id="10737"/>
            <p14:sldId id="10731"/>
            <p14:sldId id="257"/>
            <p14:sldId id="258"/>
            <p14:sldId id="1592"/>
          </p14:sldIdLst>
        </p14:section>
        <p14:section name="IaC on Azure" id="{F7145020-E86F-44C0-9D05-E745D92216CD}">
          <p14:sldIdLst>
            <p14:sldId id="10738"/>
            <p14:sldId id="1635"/>
            <p14:sldId id="413"/>
          </p14:sldIdLst>
        </p14:section>
        <p14:section name="Templates" id="{6550A928-3749-4F4D-8E59-018458F20DC0}">
          <p14:sldIdLst>
            <p14:sldId id="10739"/>
            <p14:sldId id="10709"/>
            <p14:sldId id="10732"/>
            <p14:sldId id="10721"/>
          </p14:sldIdLst>
        </p14:section>
        <p14:section name="Authoring" id="{BA96E55F-AFA5-49BB-BC84-5B1A9F58C6D6}">
          <p14:sldIdLst>
            <p14:sldId id="10740"/>
            <p14:sldId id="10714"/>
            <p14:sldId id="10718"/>
          </p14:sldIdLst>
        </p14:section>
        <p14:section name="From portal to template" id="{17FD1849-5BE9-4628-BC78-C29E09C97CCB}">
          <p14:sldIdLst>
            <p14:sldId id="10741"/>
            <p14:sldId id="10705"/>
            <p14:sldId id="10711"/>
            <p14:sldId id="10717"/>
            <p14:sldId id="10719"/>
          </p14:sldIdLst>
        </p14:section>
        <p14:section name="Raising quality" id="{8AD5C5F9-51AD-4500-9532-F9098D6CFA65}">
          <p14:sldIdLst>
            <p14:sldId id="10742"/>
            <p14:sldId id="10729"/>
            <p14:sldId id="10688"/>
            <p14:sldId id="10685"/>
            <p14:sldId id="10728"/>
          </p14:sldIdLst>
        </p14:section>
        <p14:section name="Closing" id="{2928D644-EA97-4197-9081-9C4F951C8845}">
          <p14:sldIdLst>
            <p14:sldId id="10743"/>
            <p14:sldId id="10733"/>
            <p14:sldId id="10725"/>
            <p14:sldId id="1074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dert Grootenboer" initials="EG" lastIdx="1" clrIdx="0">
    <p:extLst>
      <p:ext uri="{19B8F6BF-5375-455C-9EA6-DF929625EA0E}">
        <p15:presenceInfo xmlns:p15="http://schemas.microsoft.com/office/powerpoint/2012/main" userId="3fe8758b2c2b58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83680" autoAdjust="0"/>
  </p:normalViewPr>
  <p:slideViewPr>
    <p:cSldViewPr snapToGrid="0">
      <p:cViewPr varScale="1">
        <p:scale>
          <a:sx n="79" d="100"/>
          <a:sy n="79" d="100"/>
        </p:scale>
        <p:origin x="48"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36B025-DBB7-404F-A984-7152947AD2FC}" type="datetimeFigureOut">
              <a:rPr lang="en-NL" smtClean="0"/>
              <a:t>09/12/2019</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AC086-350C-4AEA-A819-E30D6DD0B914}" type="slidenum">
              <a:rPr lang="en-NL" smtClean="0"/>
              <a:t>‹#›</a:t>
            </a:fld>
            <a:endParaRPr lang="en-NL"/>
          </a:p>
        </p:txBody>
      </p:sp>
    </p:spTree>
    <p:extLst>
      <p:ext uri="{BB962C8B-B14F-4D97-AF65-F5344CB8AC3E}">
        <p14:creationId xmlns:p14="http://schemas.microsoft.com/office/powerpoint/2010/main" val="232143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3</a:t>
            </a:fld>
            <a:endParaRPr lang="en-NL"/>
          </a:p>
        </p:txBody>
      </p:sp>
    </p:spTree>
    <p:extLst>
      <p:ext uri="{BB962C8B-B14F-4D97-AF65-F5344CB8AC3E}">
        <p14:creationId xmlns:p14="http://schemas.microsoft.com/office/powerpoint/2010/main" val="61677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use parameters when you need input which can not be derived</a:t>
            </a:r>
          </a:p>
          <a:p>
            <a:r>
              <a:rPr lang="en-US" dirty="0"/>
              <a:t>Use </a:t>
            </a:r>
            <a:r>
              <a:rPr lang="en-US" dirty="0" err="1"/>
              <a:t>resourceId</a:t>
            </a:r>
            <a:r>
              <a:rPr lang="en-US" dirty="0"/>
              <a:t> and </a:t>
            </a:r>
            <a:r>
              <a:rPr lang="en-US" dirty="0" err="1"/>
              <a:t>uri</a:t>
            </a:r>
            <a:endParaRPr lang="en-US" dirty="0"/>
          </a:p>
          <a:p>
            <a:r>
              <a:rPr lang="en-US" dirty="0"/>
              <a:t>Minimize: Use copy() and conditionals</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14</a:t>
            </a:fld>
            <a:endParaRPr lang="en-NL"/>
          </a:p>
        </p:txBody>
      </p:sp>
    </p:spTree>
    <p:extLst>
      <p:ext uri="{BB962C8B-B14F-4D97-AF65-F5344CB8AC3E}">
        <p14:creationId xmlns:p14="http://schemas.microsoft.com/office/powerpoint/2010/main" val="3807590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15</a:t>
            </a:fld>
            <a:endParaRPr lang="en-NL"/>
          </a:p>
        </p:txBody>
      </p:sp>
    </p:spTree>
    <p:extLst>
      <p:ext uri="{BB962C8B-B14F-4D97-AF65-F5344CB8AC3E}">
        <p14:creationId xmlns:p14="http://schemas.microsoft.com/office/powerpoint/2010/main" val="1833470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a:t>
            </a:r>
          </a:p>
          <a:p>
            <a:r>
              <a:rPr lang="en-US" sz="1200" kern="1200" dirty="0">
                <a:solidFill>
                  <a:schemeClr val="tx1"/>
                </a:solidFill>
                <a:effectLst/>
                <a:latin typeface="+mn-lt"/>
                <a:ea typeface="+mn-ea"/>
                <a:cs typeface="+mn-cs"/>
              </a:rPr>
              <a:t>Show usage of snippets</a:t>
            </a:r>
          </a:p>
          <a:p>
            <a:r>
              <a:rPr lang="en-US" sz="1200" kern="1200" dirty="0">
                <a:solidFill>
                  <a:schemeClr val="tx1"/>
                </a:solidFill>
                <a:effectLst/>
                <a:latin typeface="+mn-lt"/>
                <a:ea typeface="+mn-ea"/>
                <a:cs typeface="+mn-cs"/>
              </a:rPr>
              <a:t>Show completed Cosmos DB account template</a:t>
            </a:r>
          </a:p>
          <a:p>
            <a:r>
              <a:rPr lang="en-US" sz="1200" kern="1200" dirty="0">
                <a:solidFill>
                  <a:schemeClr val="tx1"/>
                </a:solidFill>
                <a:effectLst/>
                <a:latin typeface="+mn-lt"/>
                <a:ea typeface="+mn-ea"/>
                <a:cs typeface="+mn-cs"/>
              </a:rPr>
              <a:t>Name from parameter using default value created with </a:t>
            </a:r>
            <a:r>
              <a:rPr lang="en-US" sz="1200" kern="1200" dirty="0" err="1">
                <a:solidFill>
                  <a:schemeClr val="tx1"/>
                </a:solidFill>
                <a:effectLst/>
                <a:latin typeface="+mn-lt"/>
                <a:ea typeface="+mn-ea"/>
                <a:cs typeface="+mn-cs"/>
              </a:rPr>
              <a:t>uniqueString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in VS Code using visualizer</a:t>
            </a:r>
          </a:p>
          <a:p>
            <a:r>
              <a:rPr lang="en-US" sz="1200" kern="1200" dirty="0">
                <a:solidFill>
                  <a:schemeClr val="tx1"/>
                </a:solidFill>
                <a:effectLst/>
                <a:latin typeface="+mn-lt"/>
                <a:ea typeface="+mn-ea"/>
                <a:cs typeface="+mn-cs"/>
              </a:rPr>
              <a:t>Deploy through portal</a:t>
            </a:r>
          </a:p>
        </p:txBody>
      </p:sp>
      <p:sp>
        <p:nvSpPr>
          <p:cNvPr id="4" name="Slide Number Placeholder 3"/>
          <p:cNvSpPr>
            <a:spLocks noGrp="1"/>
          </p:cNvSpPr>
          <p:nvPr>
            <p:ph type="sldNum" sz="quarter" idx="5"/>
          </p:nvPr>
        </p:nvSpPr>
        <p:spPr/>
        <p:txBody>
          <a:bodyPr/>
          <a:lstStyle/>
          <a:p>
            <a:fld id="{4DEAC086-350C-4AEA-A819-E30D6DD0B914}" type="slidenum">
              <a:rPr lang="en-NL" smtClean="0"/>
              <a:t>17</a:t>
            </a:fld>
            <a:endParaRPr lang="en-NL"/>
          </a:p>
        </p:txBody>
      </p:sp>
    </p:spTree>
    <p:extLst>
      <p:ext uri="{BB962C8B-B14F-4D97-AF65-F5344CB8AC3E}">
        <p14:creationId xmlns:p14="http://schemas.microsoft.com/office/powerpoint/2010/main" val="1213606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18</a:t>
            </a:fld>
            <a:endParaRPr lang="en-NL"/>
          </a:p>
        </p:txBody>
      </p:sp>
    </p:spTree>
    <p:extLst>
      <p:ext uri="{BB962C8B-B14F-4D97-AF65-F5344CB8AC3E}">
        <p14:creationId xmlns:p14="http://schemas.microsoft.com/office/powerpoint/2010/main" val="268011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30</a:t>
            </a:r>
          </a:p>
          <a:p>
            <a:r>
              <a:rPr lang="en-US" sz="1200" kern="1200" dirty="0">
                <a:solidFill>
                  <a:schemeClr val="tx1"/>
                </a:solidFill>
                <a:effectLst/>
                <a:latin typeface="+mn-lt"/>
                <a:ea typeface="+mn-ea"/>
                <a:cs typeface="+mn-cs"/>
              </a:rPr>
              <a:t>Create Logic App with connection to Cosmos DB</a:t>
            </a:r>
          </a:p>
          <a:p>
            <a:r>
              <a:rPr lang="en-US" sz="1200" kern="1200" dirty="0">
                <a:solidFill>
                  <a:schemeClr val="tx1"/>
                </a:solidFill>
                <a:effectLst/>
                <a:latin typeface="+mn-lt"/>
                <a:ea typeface="+mn-ea"/>
                <a:cs typeface="+mn-cs"/>
              </a:rPr>
              <a:t>Export using Visual Studio Code</a:t>
            </a:r>
          </a:p>
          <a:p>
            <a:r>
              <a:rPr lang="en-US" sz="1200" kern="1200" dirty="0">
                <a:solidFill>
                  <a:schemeClr val="tx1"/>
                </a:solidFill>
                <a:effectLst/>
                <a:latin typeface="+mn-lt"/>
                <a:ea typeface="+mn-ea"/>
                <a:cs typeface="+mn-cs"/>
              </a:rPr>
              <a:t>Retrieve secret using </a:t>
            </a:r>
            <a:r>
              <a:rPr lang="en-US" sz="1200" kern="1200" dirty="0" err="1">
                <a:solidFill>
                  <a:schemeClr val="tx1"/>
                </a:solidFill>
                <a:effectLst/>
                <a:latin typeface="+mn-lt"/>
                <a:ea typeface="+mn-ea"/>
                <a:cs typeface="+mn-cs"/>
              </a:rPr>
              <a:t>listKeys</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Connection.json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Create linked template which deploys both Logic App and Cosmos DB</a:t>
            </a:r>
          </a:p>
          <a:p>
            <a:r>
              <a:rPr lang="en-US" sz="1200" kern="1200" dirty="0">
                <a:solidFill>
                  <a:schemeClr val="tx1"/>
                </a:solidFill>
                <a:effectLst/>
                <a:latin typeface="+mn-lt"/>
                <a:ea typeface="+mn-ea"/>
                <a:cs typeface="+mn-cs"/>
              </a:rPr>
              <a:t>Deploy through Azure DevOps</a:t>
            </a:r>
          </a:p>
        </p:txBody>
      </p:sp>
      <p:sp>
        <p:nvSpPr>
          <p:cNvPr id="4" name="Slide Number Placeholder 3"/>
          <p:cNvSpPr>
            <a:spLocks noGrp="1"/>
          </p:cNvSpPr>
          <p:nvPr>
            <p:ph type="sldNum" sz="quarter" idx="5"/>
          </p:nvPr>
        </p:nvSpPr>
        <p:spPr/>
        <p:txBody>
          <a:bodyPr/>
          <a:lstStyle/>
          <a:p>
            <a:fld id="{4DEAC086-350C-4AEA-A819-E30D6DD0B914}" type="slidenum">
              <a:rPr lang="en-NL" smtClean="0"/>
              <a:t>22</a:t>
            </a:fld>
            <a:endParaRPr lang="en-NL"/>
          </a:p>
        </p:txBody>
      </p:sp>
    </p:spTree>
    <p:extLst>
      <p:ext uri="{BB962C8B-B14F-4D97-AF65-F5344CB8AC3E}">
        <p14:creationId xmlns:p14="http://schemas.microsoft.com/office/powerpoint/2010/main" val="3458529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23</a:t>
            </a:fld>
            <a:endParaRPr lang="en-NL"/>
          </a:p>
        </p:txBody>
      </p:sp>
    </p:spTree>
    <p:extLst>
      <p:ext uri="{BB962C8B-B14F-4D97-AF65-F5344CB8AC3E}">
        <p14:creationId xmlns:p14="http://schemas.microsoft.com/office/powerpoint/2010/main" val="1292598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t>
            </a:r>
          </a:p>
          <a:p>
            <a:pPr lvl="1"/>
            <a:r>
              <a:rPr lang="en-US" sz="3500" dirty="0"/>
              <a:t>ARM Template</a:t>
            </a:r>
          </a:p>
          <a:p>
            <a:pPr lvl="1"/>
            <a:r>
              <a:rPr lang="en-US" sz="3500" dirty="0"/>
              <a:t>Scope</a:t>
            </a:r>
          </a:p>
          <a:p>
            <a:pPr lvl="1"/>
            <a:r>
              <a:rPr lang="en-US" sz="3500" dirty="0"/>
              <a:t>Parameters</a:t>
            </a:r>
          </a:p>
          <a:p>
            <a:pPr lvl="1"/>
            <a:r>
              <a:rPr lang="en-US" sz="3500" dirty="0"/>
              <a:t>Mode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12/9/2019 9:17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297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Analysis for ARM Templates</a:t>
            </a:r>
          </a:p>
          <a:p>
            <a:r>
              <a:rPr lang="en-US" dirty="0"/>
              <a:t>ARM-TTK</a:t>
            </a:r>
          </a:p>
          <a:p>
            <a:r>
              <a:rPr lang="en-US" dirty="0"/>
              <a:t>PowerShell Core (&amp; PowerShell)</a:t>
            </a:r>
          </a:p>
          <a:p>
            <a:r>
              <a:rPr lang="en-US" dirty="0"/>
              <a:t>Preview Release</a:t>
            </a:r>
          </a:p>
          <a:p>
            <a:pPr lvl="1"/>
            <a:r>
              <a:rPr lang="en-US" dirty="0"/>
              <a:t>Currently Running on </a:t>
            </a:r>
            <a:r>
              <a:rPr lang="en-US" dirty="0" err="1"/>
              <a:t>AzDO</a:t>
            </a:r>
            <a:r>
              <a:rPr lang="en-US" dirty="0"/>
              <a:t> Pipelines (QuickStart Repo &amp; Azure Marketplace)</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12/9/2019 9:17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0861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an arbitrary script during a template deployment</a:t>
            </a:r>
          </a:p>
          <a:p>
            <a:r>
              <a:rPr lang="en-US" dirty="0"/>
              <a:t>Can replace additional scripts in pipeline</a:t>
            </a:r>
          </a:p>
          <a:p>
            <a:r>
              <a:rPr lang="en-US" dirty="0"/>
              <a:t>Think Idempotently - write idempotent scripts</a:t>
            </a:r>
          </a:p>
          <a:p>
            <a:r>
              <a:rPr lang="en-US" dirty="0"/>
              <a:t>Not allowed at MS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12/9/2019 9:17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187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39</a:t>
            </a:r>
          </a:p>
          <a:p>
            <a:r>
              <a:rPr lang="en-US" sz="1200" kern="1200" dirty="0">
                <a:solidFill>
                  <a:schemeClr val="tx1"/>
                </a:solidFill>
                <a:effectLst/>
                <a:latin typeface="+mn-lt"/>
                <a:ea typeface="+mn-ea"/>
                <a:cs typeface="+mn-cs"/>
              </a:rPr>
              <a:t>Make a change in the </a:t>
            </a:r>
            <a:r>
              <a:rPr lang="en-US" sz="1200" kern="1200" dirty="0" err="1">
                <a:solidFill>
                  <a:schemeClr val="tx1"/>
                </a:solidFill>
                <a:effectLst/>
                <a:latin typeface="+mn-lt"/>
                <a:ea typeface="+mn-ea"/>
                <a:cs typeface="+mn-cs"/>
              </a:rPr>
              <a:t>CosmosDB</a:t>
            </a:r>
            <a:r>
              <a:rPr lang="en-US" sz="1200" kern="1200" dirty="0">
                <a:solidFill>
                  <a:schemeClr val="tx1"/>
                </a:solidFill>
                <a:effectLst/>
                <a:latin typeface="+mn-lt"/>
                <a:ea typeface="+mn-ea"/>
                <a:cs typeface="+mn-cs"/>
              </a:rPr>
              <a:t> template</a:t>
            </a:r>
          </a:p>
          <a:p>
            <a:r>
              <a:rPr lang="en-US" sz="1200" kern="1200" dirty="0">
                <a:solidFill>
                  <a:schemeClr val="tx1"/>
                </a:solidFill>
                <a:effectLst/>
                <a:latin typeface="+mn-lt"/>
                <a:ea typeface="+mn-ea"/>
                <a:cs typeface="+mn-cs"/>
              </a:rPr>
              <a:t>Show what changes using </a:t>
            </a:r>
            <a:r>
              <a:rPr lang="en-US" sz="1200" kern="1200" dirty="0" err="1">
                <a:solidFill>
                  <a:schemeClr val="tx1"/>
                </a:solidFill>
                <a:effectLst/>
                <a:latin typeface="+mn-lt"/>
                <a:ea typeface="+mn-ea"/>
                <a:cs typeface="+mn-cs"/>
              </a:rPr>
              <a:t>WhatIf</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Optional: Explain how to clean up the template</a:t>
            </a:r>
          </a:p>
          <a:p>
            <a:r>
              <a:rPr lang="en-US" sz="1200" kern="1200" dirty="0">
                <a:solidFill>
                  <a:schemeClr val="tx1"/>
                </a:solidFill>
                <a:effectLst/>
                <a:latin typeface="+mn-lt"/>
                <a:ea typeface="+mn-ea"/>
                <a:cs typeface="+mn-cs"/>
              </a:rPr>
              <a:t>Optional: Use ARM toolkit to detect errors in template</a:t>
            </a:r>
          </a:p>
        </p:txBody>
      </p:sp>
      <p:sp>
        <p:nvSpPr>
          <p:cNvPr id="4" name="Slide Number Placeholder 3"/>
          <p:cNvSpPr>
            <a:spLocks noGrp="1"/>
          </p:cNvSpPr>
          <p:nvPr>
            <p:ph type="sldNum" sz="quarter" idx="5"/>
          </p:nvPr>
        </p:nvSpPr>
        <p:spPr/>
        <p:txBody>
          <a:bodyPr/>
          <a:lstStyle/>
          <a:p>
            <a:fld id="{4DEAC086-350C-4AEA-A819-E30D6DD0B914}" type="slidenum">
              <a:rPr lang="en-NL" smtClean="0"/>
              <a:t>27</a:t>
            </a:fld>
            <a:endParaRPr lang="en-NL"/>
          </a:p>
        </p:txBody>
      </p:sp>
    </p:spTree>
    <p:extLst>
      <p:ext uri="{BB962C8B-B14F-4D97-AF65-F5344CB8AC3E}">
        <p14:creationId xmlns:p14="http://schemas.microsoft.com/office/powerpoint/2010/main" val="2713877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as you go</a:t>
            </a:r>
          </a:p>
          <a:p>
            <a:r>
              <a:rPr lang="en-US" dirty="0"/>
              <a:t>Infinite scale</a:t>
            </a:r>
          </a:p>
          <a:p>
            <a:r>
              <a:rPr lang="en-US" dirty="0"/>
              <a:t>Don’t do infrastructure anymore</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4</a:t>
            </a:fld>
            <a:endParaRPr lang="en-NL"/>
          </a:p>
        </p:txBody>
      </p:sp>
    </p:spTree>
    <p:extLst>
      <p:ext uri="{BB962C8B-B14F-4D97-AF65-F5344CB8AC3E}">
        <p14:creationId xmlns:p14="http://schemas.microsoft.com/office/powerpoint/2010/main" val="4193544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28</a:t>
            </a:fld>
            <a:endParaRPr lang="en-NL"/>
          </a:p>
        </p:txBody>
      </p:sp>
    </p:spTree>
    <p:extLst>
      <p:ext uri="{BB962C8B-B14F-4D97-AF65-F5344CB8AC3E}">
        <p14:creationId xmlns:p14="http://schemas.microsoft.com/office/powerpoint/2010/main" val="3649553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31</a:t>
            </a:fld>
            <a:endParaRPr lang="en-NL"/>
          </a:p>
        </p:txBody>
      </p:sp>
    </p:spTree>
    <p:extLst>
      <p:ext uri="{BB962C8B-B14F-4D97-AF65-F5344CB8AC3E}">
        <p14:creationId xmlns:p14="http://schemas.microsoft.com/office/powerpoint/2010/main" val="402454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said another way. IaC is taking the environment upon which you intent to run your application and codifying it. The code is stored in version control and acted on using a CI/CD pipeline. No manual steps are taking in the portal to provision an environment. </a:t>
            </a:r>
          </a:p>
        </p:txBody>
      </p:sp>
      <p:sp>
        <p:nvSpPr>
          <p:cNvPr id="4" name="Slide Number Placeholder 3"/>
          <p:cNvSpPr>
            <a:spLocks noGrp="1"/>
          </p:cNvSpPr>
          <p:nvPr>
            <p:ph type="sldNum" sz="quarter" idx="5"/>
          </p:nvPr>
        </p:nvSpPr>
        <p:spPr/>
        <p:txBody>
          <a:bodyPr/>
          <a:lstStyle/>
          <a:p>
            <a:fld id="{50CDF37A-D5DD-BE48-9E98-998C27C34944}" type="slidenum">
              <a:rPr lang="en-US" smtClean="0"/>
              <a:t>5</a:t>
            </a:fld>
            <a:endParaRPr lang="en-US" dirty="0"/>
          </a:p>
        </p:txBody>
      </p:sp>
    </p:spTree>
    <p:extLst>
      <p:ext uri="{BB962C8B-B14F-4D97-AF65-F5344CB8AC3E}">
        <p14:creationId xmlns:p14="http://schemas.microsoft.com/office/powerpoint/2010/main" val="213201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6</a:t>
            </a:fld>
            <a:endParaRPr lang="en-NL"/>
          </a:p>
        </p:txBody>
      </p:sp>
    </p:spTree>
    <p:extLst>
      <p:ext uri="{BB962C8B-B14F-4D97-AF65-F5344CB8AC3E}">
        <p14:creationId xmlns:p14="http://schemas.microsoft.com/office/powerpoint/2010/main" val="224007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D8899687-0ADE-4882-855D-C06DC9F6367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123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8</a:t>
            </a:fld>
            <a:endParaRPr lang="en-NL"/>
          </a:p>
        </p:txBody>
      </p:sp>
    </p:spTree>
    <p:extLst>
      <p:ext uri="{BB962C8B-B14F-4D97-AF65-F5344CB8AC3E}">
        <p14:creationId xmlns:p14="http://schemas.microsoft.com/office/powerpoint/2010/main" val="254656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Resource group</a:t>
            </a:r>
          </a:p>
          <a:p>
            <a:r>
              <a:rPr lang="en-US" dirty="0"/>
              <a:t>Subscription</a:t>
            </a:r>
          </a:p>
          <a:p>
            <a:r>
              <a:rPr lang="en-US" dirty="0"/>
              <a:t>Management Group</a:t>
            </a:r>
          </a:p>
          <a:p>
            <a:r>
              <a:rPr lang="en-US" dirty="0"/>
              <a:t>Tenant</a:t>
            </a:r>
          </a:p>
          <a:p>
            <a:pPr marL="0" indent="0">
              <a:buNone/>
            </a:pPr>
            <a:endParaRPr lang="en-US" b="1" dirty="0"/>
          </a:p>
          <a:p>
            <a:pPr marL="0" indent="0">
              <a:buNone/>
            </a:pPr>
            <a:endParaRPr lang="en-US" b="1" dirty="0"/>
          </a:p>
          <a:p>
            <a:pPr marL="0" indent="0">
              <a:buNone/>
            </a:pPr>
            <a:r>
              <a:rPr lang="en-US" b="1" dirty="0"/>
              <a:t>Purpose of Slide</a:t>
            </a:r>
          </a:p>
          <a:p>
            <a:pPr marL="0" indent="0">
              <a:buNone/>
            </a:pPr>
            <a:r>
              <a:rPr lang="en-US" dirty="0"/>
              <a:t>Discuss basic benefits of ARM</a:t>
            </a:r>
          </a:p>
          <a:p>
            <a:pPr marL="0" indent="0">
              <a:buNone/>
            </a:pPr>
            <a:endParaRPr lang="en-US" dirty="0"/>
          </a:p>
          <a:p>
            <a:pPr marL="0" indent="0">
              <a:buNone/>
            </a:pPr>
            <a:r>
              <a:rPr lang="en-US" dirty="0"/>
              <a:t>Notes</a:t>
            </a:r>
          </a:p>
          <a:p>
            <a:pPr marL="0" indent="0">
              <a:buNone/>
            </a:pPr>
            <a:endParaRPr lang="en-US" dirty="0"/>
          </a:p>
          <a:p>
            <a:pPr marL="171450" indent="-171450"/>
            <a:r>
              <a:rPr lang="en-US" dirty="0"/>
              <a:t>ARM does</a:t>
            </a:r>
            <a:r>
              <a:rPr lang="en-US" baseline="0" dirty="0"/>
              <a:t> desired-state deployment of resources. It does not do desired-state configuration inside these resources (e.g., VMs), although it can initiate the process of desired-state configuration.</a:t>
            </a:r>
          </a:p>
          <a:p>
            <a:pPr marL="171450" indent="-171450"/>
            <a:r>
              <a:rPr lang="en-US" baseline="0" dirty="0"/>
              <a:t>Faster Deployments – ARM can deploy in true parallel as compared to semi-sequential in ASM</a:t>
            </a:r>
          </a:p>
          <a:p>
            <a:r>
              <a:rPr lang="en-US" baseline="0" dirty="0"/>
              <a:t>RBAC is fully integrated with AAD – and is a long-requested feature.</a:t>
            </a:r>
          </a:p>
          <a:p>
            <a:r>
              <a:rPr lang="en-US" baseline="0" dirty="0"/>
              <a:t>Resource-provider model is intended to be fully extensible.</a:t>
            </a:r>
          </a:p>
          <a:p>
            <a:r>
              <a:rPr lang="en-US" baseline="0" dirty="0"/>
              <a:t>Common interface for Azure and Azure Stack – When Azure Stack is released, same API model for on-premises and Cloud</a:t>
            </a: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12/9/2019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9395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11</a:t>
            </a:fld>
            <a:endParaRPr lang="en-NL"/>
          </a:p>
        </p:txBody>
      </p:sp>
    </p:spTree>
    <p:extLst>
      <p:ext uri="{BB962C8B-B14F-4D97-AF65-F5344CB8AC3E}">
        <p14:creationId xmlns:p14="http://schemas.microsoft.com/office/powerpoint/2010/main" val="165868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various fields</a:t>
            </a:r>
            <a:endParaRPr lang="en-NL" dirty="0"/>
          </a:p>
        </p:txBody>
      </p:sp>
      <p:sp>
        <p:nvSpPr>
          <p:cNvPr id="4" name="Slide Number Placeholder 3"/>
          <p:cNvSpPr>
            <a:spLocks noGrp="1"/>
          </p:cNvSpPr>
          <p:nvPr>
            <p:ph type="sldNum" sz="quarter" idx="5"/>
          </p:nvPr>
        </p:nvSpPr>
        <p:spPr/>
        <p:txBody>
          <a:bodyPr/>
          <a:lstStyle/>
          <a:p>
            <a:fld id="{4DEAC086-350C-4AEA-A819-E30D6DD0B914}" type="slidenum">
              <a:rPr lang="en-NL" smtClean="0"/>
              <a:t>12</a:t>
            </a:fld>
            <a:endParaRPr lang="en-NL"/>
          </a:p>
        </p:txBody>
      </p:sp>
    </p:spTree>
    <p:extLst>
      <p:ext uri="{BB962C8B-B14F-4D97-AF65-F5344CB8AC3E}">
        <p14:creationId xmlns:p14="http://schemas.microsoft.com/office/powerpoint/2010/main" val="725722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NL"/>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Tree>
    <p:extLst>
      <p:ext uri="{BB962C8B-B14F-4D97-AF65-F5344CB8AC3E}">
        <p14:creationId xmlns:p14="http://schemas.microsoft.com/office/powerpoint/2010/main" val="1604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NL"/>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Tree>
    <p:extLst>
      <p:ext uri="{BB962C8B-B14F-4D97-AF65-F5344CB8AC3E}">
        <p14:creationId xmlns:p14="http://schemas.microsoft.com/office/powerpoint/2010/main" val="397085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NL"/>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Tree>
    <p:extLst>
      <p:ext uri="{BB962C8B-B14F-4D97-AF65-F5344CB8AC3E}">
        <p14:creationId xmlns:p14="http://schemas.microsoft.com/office/powerpoint/2010/main" val="408411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00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940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169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62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7616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40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539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NL"/>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
        <p:nvSpPr>
          <p:cNvPr id="7" name="Rectangle 6">
            <a:extLst>
              <a:ext uri="{FF2B5EF4-FFF2-40B4-BE49-F238E27FC236}">
                <a16:creationId xmlns:a16="http://schemas.microsoft.com/office/drawing/2014/main" id="{6CC9F678-0404-4F77-9D27-CF9A9EC34192}"/>
              </a:ext>
            </a:extLst>
          </p:cNvPr>
          <p:cNvSpPr/>
          <p:nvPr userDrawn="1"/>
        </p:nvSpPr>
        <p:spPr>
          <a:xfrm>
            <a:off x="10956967" y="6538912"/>
            <a:ext cx="1183978" cy="276999"/>
          </a:xfrm>
          <a:prstGeom prst="rect">
            <a:avLst/>
          </a:prstGeom>
        </p:spPr>
        <p:txBody>
          <a:bodyPr wrap="none">
            <a:spAutoFit/>
          </a:bodyPr>
          <a:lstStyle/>
          <a:p>
            <a:r>
              <a:rPr lang="en-US" sz="1200" dirty="0">
                <a:solidFill>
                  <a:schemeClr val="tx1">
                    <a:lumMod val="50000"/>
                  </a:schemeClr>
                </a:solidFill>
              </a:rPr>
              <a:t>@</a:t>
            </a:r>
            <a:r>
              <a:rPr lang="en-US" sz="1200" dirty="0" err="1">
                <a:solidFill>
                  <a:schemeClr val="tx1">
                    <a:lumMod val="50000"/>
                  </a:schemeClr>
                </a:solidFill>
              </a:rPr>
              <a:t>egrootenboer</a:t>
            </a:r>
            <a:endParaRPr lang="en-NL" sz="1200" dirty="0">
              <a:solidFill>
                <a:schemeClr val="tx1">
                  <a:lumMod val="50000"/>
                </a:schemeClr>
              </a:solidFill>
            </a:endParaRPr>
          </a:p>
        </p:txBody>
      </p:sp>
    </p:spTree>
    <p:extLst>
      <p:ext uri="{BB962C8B-B14F-4D97-AF65-F5344CB8AC3E}">
        <p14:creationId xmlns:p14="http://schemas.microsoft.com/office/powerpoint/2010/main" val="92980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181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53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5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94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16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1653"/>
          </a:xfrm>
        </p:spPr>
        <p:txBody>
          <a:bodyPr>
            <a:normAutofit/>
          </a:bodyPr>
          <a:lstStyle>
            <a:lvl1pPr>
              <a:defRPr sz="3200"/>
            </a:lvl1p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322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35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9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640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8866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957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NL"/>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Tree>
    <p:extLst>
      <p:ext uri="{BB962C8B-B14F-4D97-AF65-F5344CB8AC3E}">
        <p14:creationId xmlns:p14="http://schemas.microsoft.com/office/powerpoint/2010/main" val="50446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79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6A244B-94EC-49EA-B9F6-3B738FB94F8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CA98C02C-6EA1-4E2E-AD3B-7FF3A4CDE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C0EE5AC1-6941-42D9-AC14-A6071E323FB4}"/>
              </a:ext>
            </a:extLst>
          </p:cNvPr>
          <p:cNvSpPr>
            <a:spLocks noGrp="1"/>
          </p:cNvSpPr>
          <p:nvPr>
            <p:ph type="dt" sz="half" idx="10"/>
          </p:nvPr>
        </p:nvSpPr>
        <p:spPr/>
        <p:txBody>
          <a:bodyPr/>
          <a:lstStyle/>
          <a:p>
            <a:fld id="{C2C7E92A-1BD3-4013-A12F-8E127612ECE3}" type="datetime1">
              <a:rPr lang="en-US" smtClean="0"/>
              <a:t>12/9/2019</a:t>
            </a:fld>
            <a:endParaRPr lang="en-US"/>
          </a:p>
        </p:txBody>
      </p:sp>
      <p:sp>
        <p:nvSpPr>
          <p:cNvPr id="5" name="Fußzeilenplatzhalter 4">
            <a:extLst>
              <a:ext uri="{FF2B5EF4-FFF2-40B4-BE49-F238E27FC236}">
                <a16:creationId xmlns:a16="http://schemas.microsoft.com/office/drawing/2014/main" id="{D2E08F1A-EEDE-4118-BEAC-12945A6D156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DCCC196D-8B77-4D20-99E3-EBA783CCB765}"/>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3336847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406D15-5219-4319-AFDD-D8267507D51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3DB5464-9B64-440B-9DB9-725ABA665D6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F1B1188-3BA8-4A64-97B3-71EC95C3CEC7}"/>
              </a:ext>
            </a:extLst>
          </p:cNvPr>
          <p:cNvSpPr>
            <a:spLocks noGrp="1"/>
          </p:cNvSpPr>
          <p:nvPr>
            <p:ph type="dt" sz="half" idx="10"/>
          </p:nvPr>
        </p:nvSpPr>
        <p:spPr/>
        <p:txBody>
          <a:bodyPr/>
          <a:lstStyle/>
          <a:p>
            <a:fld id="{B81CBE7C-2544-40F1-9362-B39ACB9AB059}" type="datetime1">
              <a:rPr lang="en-US" smtClean="0"/>
              <a:t>12/9/2019</a:t>
            </a:fld>
            <a:endParaRPr lang="en-US"/>
          </a:p>
        </p:txBody>
      </p:sp>
      <p:sp>
        <p:nvSpPr>
          <p:cNvPr id="5" name="Fußzeilenplatzhalter 4">
            <a:extLst>
              <a:ext uri="{FF2B5EF4-FFF2-40B4-BE49-F238E27FC236}">
                <a16:creationId xmlns:a16="http://schemas.microsoft.com/office/drawing/2014/main" id="{8433186A-F5FF-47BC-8B0D-8B1794F61411}"/>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00BB7F50-E802-4BF4-9B42-0AD330671364}"/>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3757074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4F126D-83A6-4A6F-B3E5-DE1FE06BF42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89EEFD0A-BEC6-423B-BC5F-D3C8B465F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4D56C1B-6430-42B8-BF5C-D6F1B5A91455}"/>
              </a:ext>
            </a:extLst>
          </p:cNvPr>
          <p:cNvSpPr>
            <a:spLocks noGrp="1"/>
          </p:cNvSpPr>
          <p:nvPr>
            <p:ph type="dt" sz="half" idx="10"/>
          </p:nvPr>
        </p:nvSpPr>
        <p:spPr/>
        <p:txBody>
          <a:bodyPr/>
          <a:lstStyle/>
          <a:p>
            <a:fld id="{80A3CA01-46FD-41C1-AF79-6F09E0DBF00C}" type="datetime1">
              <a:rPr lang="en-US" smtClean="0"/>
              <a:t>12/9/2019</a:t>
            </a:fld>
            <a:endParaRPr lang="en-US"/>
          </a:p>
        </p:txBody>
      </p:sp>
      <p:sp>
        <p:nvSpPr>
          <p:cNvPr id="5" name="Fußzeilenplatzhalter 4">
            <a:extLst>
              <a:ext uri="{FF2B5EF4-FFF2-40B4-BE49-F238E27FC236}">
                <a16:creationId xmlns:a16="http://schemas.microsoft.com/office/drawing/2014/main" id="{D6683A6A-679F-477F-8069-DEDC77FD2135}"/>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EA30803-0573-4C86-A080-096A3C563334}"/>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3140519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65C56F-376A-4105-AA6F-F59C8EA20CF8}"/>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A12C3AD8-08C8-4B0E-BC9B-A45DE07A05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22EE4305-266C-420F-9EF0-D254AADD48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2FDB9BF-DDC6-4FAF-A574-7CD5B1953BC9}"/>
              </a:ext>
            </a:extLst>
          </p:cNvPr>
          <p:cNvSpPr>
            <a:spLocks noGrp="1"/>
          </p:cNvSpPr>
          <p:nvPr>
            <p:ph type="dt" sz="half" idx="10"/>
          </p:nvPr>
        </p:nvSpPr>
        <p:spPr/>
        <p:txBody>
          <a:bodyPr/>
          <a:lstStyle/>
          <a:p>
            <a:fld id="{6A50B46D-000C-4DB8-B06A-920D29467398}" type="datetime1">
              <a:rPr lang="en-US" smtClean="0"/>
              <a:t>12/9/2019</a:t>
            </a:fld>
            <a:endParaRPr lang="en-US"/>
          </a:p>
        </p:txBody>
      </p:sp>
      <p:sp>
        <p:nvSpPr>
          <p:cNvPr id="6" name="Fußzeilenplatzhalter 5">
            <a:extLst>
              <a:ext uri="{FF2B5EF4-FFF2-40B4-BE49-F238E27FC236}">
                <a16:creationId xmlns:a16="http://schemas.microsoft.com/office/drawing/2014/main" id="{706C68C2-FBF3-4930-9F80-DCA127E80146}"/>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D0A0E114-6323-4A20-9A0B-88444B27F6D8}"/>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23999719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5919CC-92FF-4C71-9F23-1E458F0D7D06}"/>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01F1D762-0C9F-48C5-AE98-E4AA7C3D41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D7E6071-5B6E-4CD1-A774-A5AB00A108B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D45BCBE4-9C83-4127-864C-7DC0589D93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528BA0E-0CB4-4F11-96DA-C3BC59BE6207}"/>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C090D9BE-40EE-4ECF-948F-657E0870482A}"/>
              </a:ext>
            </a:extLst>
          </p:cNvPr>
          <p:cNvSpPr>
            <a:spLocks noGrp="1"/>
          </p:cNvSpPr>
          <p:nvPr>
            <p:ph type="dt" sz="half" idx="10"/>
          </p:nvPr>
        </p:nvSpPr>
        <p:spPr/>
        <p:txBody>
          <a:bodyPr/>
          <a:lstStyle/>
          <a:p>
            <a:fld id="{CEB4F887-39AF-4010-BBEE-77E78C9ED4ED}" type="datetime1">
              <a:rPr lang="en-US" smtClean="0"/>
              <a:t>12/9/2019</a:t>
            </a:fld>
            <a:endParaRPr lang="en-US"/>
          </a:p>
        </p:txBody>
      </p:sp>
      <p:sp>
        <p:nvSpPr>
          <p:cNvPr id="8" name="Fußzeilenplatzhalter 7">
            <a:extLst>
              <a:ext uri="{FF2B5EF4-FFF2-40B4-BE49-F238E27FC236}">
                <a16:creationId xmlns:a16="http://schemas.microsoft.com/office/drawing/2014/main" id="{D1B44FF4-E53B-411D-B1CA-A6CBE4555B2F}"/>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661EA6BD-6950-4615-BF0E-CDA1D335383A}"/>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1421485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875D7E-D154-4974-81FE-897F924D7F90}"/>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7C740727-4603-4B42-AC8D-FF45CCB915DE}"/>
              </a:ext>
            </a:extLst>
          </p:cNvPr>
          <p:cNvSpPr>
            <a:spLocks noGrp="1"/>
          </p:cNvSpPr>
          <p:nvPr>
            <p:ph type="dt" sz="half" idx="10"/>
          </p:nvPr>
        </p:nvSpPr>
        <p:spPr/>
        <p:txBody>
          <a:bodyPr/>
          <a:lstStyle/>
          <a:p>
            <a:fld id="{FFBD6B1F-91E4-4918-B6EA-6C8DD198FE2E}" type="datetime1">
              <a:rPr lang="en-US" smtClean="0"/>
              <a:t>12/9/2019</a:t>
            </a:fld>
            <a:endParaRPr lang="en-US"/>
          </a:p>
        </p:txBody>
      </p:sp>
      <p:sp>
        <p:nvSpPr>
          <p:cNvPr id="4" name="Fußzeilenplatzhalter 3">
            <a:extLst>
              <a:ext uri="{FF2B5EF4-FFF2-40B4-BE49-F238E27FC236}">
                <a16:creationId xmlns:a16="http://schemas.microsoft.com/office/drawing/2014/main" id="{D23C3A4C-6EEB-46B4-94CB-ECB35CCEBA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18FD4955-3DF6-4352-9212-F3B72167C655}"/>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11298590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B7685C8-1648-4E44-8D13-24804443C382}"/>
              </a:ext>
            </a:extLst>
          </p:cNvPr>
          <p:cNvSpPr>
            <a:spLocks noGrp="1"/>
          </p:cNvSpPr>
          <p:nvPr>
            <p:ph type="dt" sz="half" idx="10"/>
          </p:nvPr>
        </p:nvSpPr>
        <p:spPr/>
        <p:txBody>
          <a:bodyPr/>
          <a:lstStyle/>
          <a:p>
            <a:fld id="{964AD2D9-42BC-48D2-AE42-EB2740E81201}" type="datetime1">
              <a:rPr lang="en-US" smtClean="0"/>
              <a:t>12/9/2019</a:t>
            </a:fld>
            <a:endParaRPr lang="en-US"/>
          </a:p>
        </p:txBody>
      </p:sp>
      <p:sp>
        <p:nvSpPr>
          <p:cNvPr id="3" name="Fußzeilenplatzhalter 2">
            <a:extLst>
              <a:ext uri="{FF2B5EF4-FFF2-40B4-BE49-F238E27FC236}">
                <a16:creationId xmlns:a16="http://schemas.microsoft.com/office/drawing/2014/main" id="{EC9759DC-B608-4CBD-8D6C-3012A8787033}"/>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92D847BC-C92F-493E-B3D7-BE73AE40058C}"/>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4039892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D69503-3D1C-4921-930F-D574E932E20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178A671D-6482-400E-BF6B-C835391CF8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DFE3752-86F2-45FF-8F9B-284C47F20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0F4D04B-99F2-4313-9439-7FBE4364A244}"/>
              </a:ext>
            </a:extLst>
          </p:cNvPr>
          <p:cNvSpPr>
            <a:spLocks noGrp="1"/>
          </p:cNvSpPr>
          <p:nvPr>
            <p:ph type="dt" sz="half" idx="10"/>
          </p:nvPr>
        </p:nvSpPr>
        <p:spPr/>
        <p:txBody>
          <a:bodyPr/>
          <a:lstStyle/>
          <a:p>
            <a:fld id="{76624BDF-9EE3-46AC-8D4D-7C60F12B63D1}" type="datetime1">
              <a:rPr lang="en-US" smtClean="0"/>
              <a:t>12/9/2019</a:t>
            </a:fld>
            <a:endParaRPr lang="en-US"/>
          </a:p>
        </p:txBody>
      </p:sp>
      <p:sp>
        <p:nvSpPr>
          <p:cNvPr id="6" name="Fußzeilenplatzhalter 5">
            <a:extLst>
              <a:ext uri="{FF2B5EF4-FFF2-40B4-BE49-F238E27FC236}">
                <a16:creationId xmlns:a16="http://schemas.microsoft.com/office/drawing/2014/main" id="{B2E3321D-9064-40A4-A2CE-C9C05DC4C2A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03BECDFF-52AD-45D4-9785-B2B1172F842D}"/>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3153741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89B09D-4CCA-4ABC-9535-D077FB71935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79494515-00D7-418E-8480-0C3527DE72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E5D15C67-DDE3-4397-BA92-11307A86A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CD20B2A-2971-4CDE-873C-EC8731A0A1F0}"/>
              </a:ext>
            </a:extLst>
          </p:cNvPr>
          <p:cNvSpPr>
            <a:spLocks noGrp="1"/>
          </p:cNvSpPr>
          <p:nvPr>
            <p:ph type="dt" sz="half" idx="10"/>
          </p:nvPr>
        </p:nvSpPr>
        <p:spPr/>
        <p:txBody>
          <a:bodyPr/>
          <a:lstStyle/>
          <a:p>
            <a:fld id="{3A385BD1-DB8F-42A9-8325-11AED405E78D}" type="datetime1">
              <a:rPr lang="en-US" smtClean="0"/>
              <a:t>12/9/2019</a:t>
            </a:fld>
            <a:endParaRPr lang="en-US"/>
          </a:p>
        </p:txBody>
      </p:sp>
      <p:sp>
        <p:nvSpPr>
          <p:cNvPr id="6" name="Fußzeilenplatzhalter 5">
            <a:extLst>
              <a:ext uri="{FF2B5EF4-FFF2-40B4-BE49-F238E27FC236}">
                <a16:creationId xmlns:a16="http://schemas.microsoft.com/office/drawing/2014/main" id="{645A883D-0296-4591-BE37-F18F34EC856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79C980FE-F86D-4FAC-8F05-5A86D1EC283D}"/>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530776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15683"/>
            <a:ext cx="5181600" cy="5061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15683"/>
            <a:ext cx="5181600" cy="5061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NL"/>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Tree>
    <p:extLst>
      <p:ext uri="{BB962C8B-B14F-4D97-AF65-F5344CB8AC3E}">
        <p14:creationId xmlns:p14="http://schemas.microsoft.com/office/powerpoint/2010/main" val="220102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148274-857A-4B22-B952-FC4CF4B8C860}"/>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037CEC14-68AB-4837-BF05-28474384FCF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F7B43629-78F7-45D8-9169-50E7AA8CE391}"/>
              </a:ext>
            </a:extLst>
          </p:cNvPr>
          <p:cNvSpPr>
            <a:spLocks noGrp="1"/>
          </p:cNvSpPr>
          <p:nvPr>
            <p:ph type="dt" sz="half" idx="10"/>
          </p:nvPr>
        </p:nvSpPr>
        <p:spPr/>
        <p:txBody>
          <a:bodyPr/>
          <a:lstStyle/>
          <a:p>
            <a:fld id="{1BD2BB74-EFF7-4768-86C7-B476AF6ED607}" type="datetime1">
              <a:rPr lang="en-US" smtClean="0"/>
              <a:t>12/9/2019</a:t>
            </a:fld>
            <a:endParaRPr lang="en-US"/>
          </a:p>
        </p:txBody>
      </p:sp>
      <p:sp>
        <p:nvSpPr>
          <p:cNvPr id="5" name="Fußzeilenplatzhalter 4">
            <a:extLst>
              <a:ext uri="{FF2B5EF4-FFF2-40B4-BE49-F238E27FC236}">
                <a16:creationId xmlns:a16="http://schemas.microsoft.com/office/drawing/2014/main" id="{BBF332B6-2FD6-4908-8C26-FB2FF53279D5}"/>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0319253-3203-4B95-8D19-598A975D1B2C}"/>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1796198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60BA14B-0CFF-4E5B-BFE8-17DF14777C45}"/>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B0ED3AAD-E133-42E5-A065-9D5CC3A0BEB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F61F6D2-CB0B-4F77-8D67-E53C6FC568D4}"/>
              </a:ext>
            </a:extLst>
          </p:cNvPr>
          <p:cNvSpPr>
            <a:spLocks noGrp="1"/>
          </p:cNvSpPr>
          <p:nvPr>
            <p:ph type="dt" sz="half" idx="10"/>
          </p:nvPr>
        </p:nvSpPr>
        <p:spPr/>
        <p:txBody>
          <a:bodyPr/>
          <a:lstStyle/>
          <a:p>
            <a:fld id="{FC7497C7-E563-4993-8E64-3FE0B4138E67}" type="datetime1">
              <a:rPr lang="en-US" smtClean="0"/>
              <a:t>12/9/2019</a:t>
            </a:fld>
            <a:endParaRPr lang="en-US"/>
          </a:p>
        </p:txBody>
      </p:sp>
      <p:sp>
        <p:nvSpPr>
          <p:cNvPr id="5" name="Fußzeilenplatzhalter 4">
            <a:extLst>
              <a:ext uri="{FF2B5EF4-FFF2-40B4-BE49-F238E27FC236}">
                <a16:creationId xmlns:a16="http://schemas.microsoft.com/office/drawing/2014/main" id="{1BDA518F-9F36-48D3-9BB5-1576049E65A4}"/>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7A06171-63DB-4A32-A8A2-CA25F1E87B70}"/>
              </a:ext>
            </a:extLst>
          </p:cNvPr>
          <p:cNvSpPr>
            <a:spLocks noGrp="1"/>
          </p:cNvSpPr>
          <p:nvPr>
            <p:ph type="sldNum" sz="quarter" idx="12"/>
          </p:nvPr>
        </p:nvSpPr>
        <p:spPr/>
        <p:txBody>
          <a:bodyPr/>
          <a:lstStyle/>
          <a:p>
            <a:fld id="{DCD1ADC9-EDDD-4E50-8ECF-3723402DF29D}" type="slidenum">
              <a:rPr lang="en-US" smtClean="0"/>
              <a:t>‹#›</a:t>
            </a:fld>
            <a:endParaRPr lang="en-US"/>
          </a:p>
        </p:txBody>
      </p:sp>
    </p:spTree>
    <p:extLst>
      <p:ext uri="{BB962C8B-B14F-4D97-AF65-F5344CB8AC3E}">
        <p14:creationId xmlns:p14="http://schemas.microsoft.com/office/powerpoint/2010/main" val="3223572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NL"/>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Tree>
    <p:extLst>
      <p:ext uri="{BB962C8B-B14F-4D97-AF65-F5344CB8AC3E}">
        <p14:creationId xmlns:p14="http://schemas.microsoft.com/office/powerpoint/2010/main" val="34109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NL"/>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Tree>
    <p:extLst>
      <p:ext uri="{BB962C8B-B14F-4D97-AF65-F5344CB8AC3E}">
        <p14:creationId xmlns:p14="http://schemas.microsoft.com/office/powerpoint/2010/main" val="53901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NL"/>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Tree>
    <p:extLst>
      <p:ext uri="{BB962C8B-B14F-4D97-AF65-F5344CB8AC3E}">
        <p14:creationId xmlns:p14="http://schemas.microsoft.com/office/powerpoint/2010/main" val="318031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CCD54F2-8EE1-4B86-AC77-28CC58D32A64}" type="datetimeFigureOut">
              <a:rPr lang="en-NL" smtClean="0"/>
              <a:t>09/12/2019</a:t>
            </a:fld>
            <a:endParaRPr lang="en-NL"/>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NL"/>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C1A038E-6989-4ACC-847B-F0B6120A2A38}" type="slidenum">
              <a:rPr lang="en-NL" smtClean="0"/>
              <a:t>‹#›</a:t>
            </a:fld>
            <a:endParaRPr lang="en-NL"/>
          </a:p>
        </p:txBody>
      </p:sp>
    </p:spTree>
    <p:extLst>
      <p:ext uri="{BB962C8B-B14F-4D97-AF65-F5344CB8AC3E}">
        <p14:creationId xmlns:p14="http://schemas.microsoft.com/office/powerpoint/2010/main" val="40377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457200"/>
            <a:ext cx="6172200" cy="608171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a:extLst>
              <a:ext uri="{FF2B5EF4-FFF2-40B4-BE49-F238E27FC236}">
                <a16:creationId xmlns:a16="http://schemas.microsoft.com/office/drawing/2014/main" id="{F2B5ABBD-9A3C-40CF-8144-88318A4E0B6A}"/>
              </a:ext>
            </a:extLst>
          </p:cNvPr>
          <p:cNvSpPr/>
          <p:nvPr userDrawn="1"/>
        </p:nvSpPr>
        <p:spPr>
          <a:xfrm>
            <a:off x="10956967" y="6538912"/>
            <a:ext cx="1183978" cy="276999"/>
          </a:xfrm>
          <a:prstGeom prst="rect">
            <a:avLst/>
          </a:prstGeom>
        </p:spPr>
        <p:txBody>
          <a:bodyPr wrap="none">
            <a:spAutoFit/>
          </a:bodyPr>
          <a:lstStyle/>
          <a:p>
            <a:r>
              <a:rPr lang="en-US" sz="1200" dirty="0">
                <a:solidFill>
                  <a:schemeClr val="tx1">
                    <a:lumMod val="50000"/>
                  </a:schemeClr>
                </a:solidFill>
              </a:rPr>
              <a:t>@</a:t>
            </a:r>
            <a:r>
              <a:rPr lang="en-US" sz="1200" dirty="0" err="1">
                <a:solidFill>
                  <a:schemeClr val="tx1">
                    <a:lumMod val="50000"/>
                  </a:schemeClr>
                </a:solidFill>
              </a:rPr>
              <a:t>egrootenboer</a:t>
            </a:r>
            <a:endParaRPr lang="en-NL" sz="1200" dirty="0">
              <a:solidFill>
                <a:schemeClr val="tx1">
                  <a:lumMod val="50000"/>
                </a:schemeClr>
              </a:solidFill>
            </a:endParaRPr>
          </a:p>
        </p:txBody>
      </p:sp>
    </p:spTree>
    <p:extLst>
      <p:ext uri="{BB962C8B-B14F-4D97-AF65-F5344CB8AC3E}">
        <p14:creationId xmlns:p14="http://schemas.microsoft.com/office/powerpoint/2010/main" val="225655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61253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115682"/>
            <a:ext cx="10515600" cy="5606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51379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4" r:id="rId25"/>
    <p:sldLayoutId id="2147483675" r:id="rId26"/>
    <p:sldLayoutId id="2147483676" r:id="rId27"/>
    <p:sldLayoutId id="2147483677" r:id="rId28"/>
    <p:sldLayoutId id="2147483678" r:id="rId29"/>
    <p:sldLayoutId id="2147483691"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AB3EF97-B78F-44AE-912B-279470110AB2}"/>
              </a:ext>
            </a:extLst>
          </p:cNvPr>
          <p:cNvSpPr>
            <a:spLocks noGrp="1"/>
          </p:cNvSpPr>
          <p:nvPr>
            <p:ph type="title"/>
          </p:nvPr>
        </p:nvSpPr>
        <p:spPr>
          <a:xfrm>
            <a:off x="838200" y="936763"/>
            <a:ext cx="9057640" cy="1325563"/>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33AB01FC-6555-4A94-B59C-10EB0154D2CF}"/>
              </a:ext>
            </a:extLst>
          </p:cNvPr>
          <p:cNvSpPr>
            <a:spLocks noGrp="1"/>
          </p:cNvSpPr>
          <p:nvPr>
            <p:ph type="body" idx="1"/>
          </p:nvPr>
        </p:nvSpPr>
        <p:spPr>
          <a:xfrm>
            <a:off x="838200" y="2697479"/>
            <a:ext cx="10515600" cy="347948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2573646F-9938-47B7-AF55-E52CC5948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C1CDA2-462B-4F4F-9D5F-040AF5407F24}" type="datetime1">
              <a:rPr lang="en-US" smtClean="0"/>
              <a:t>12/9/2019</a:t>
            </a:fld>
            <a:endParaRPr lang="en-US"/>
          </a:p>
        </p:txBody>
      </p:sp>
      <p:sp>
        <p:nvSpPr>
          <p:cNvPr id="5" name="Fußzeilenplatzhalter 4">
            <a:extLst>
              <a:ext uri="{FF2B5EF4-FFF2-40B4-BE49-F238E27FC236}">
                <a16:creationId xmlns:a16="http://schemas.microsoft.com/office/drawing/2014/main" id="{D7783D8C-AC50-4225-BB58-6946743423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1D1F3D06-6273-4AB8-BC08-AF43D6766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1ADC9-EDDD-4E50-8ECF-3723402DF29D}" type="slidenum">
              <a:rPr lang="en-US" smtClean="0"/>
              <a:t>‹#›</a:t>
            </a:fld>
            <a:endParaRPr lang="en-US"/>
          </a:p>
        </p:txBody>
      </p:sp>
      <p:pic>
        <p:nvPicPr>
          <p:cNvPr id="16" name="Grafik 15">
            <a:extLst>
              <a:ext uri="{FF2B5EF4-FFF2-40B4-BE49-F238E27FC236}">
                <a16:creationId xmlns:a16="http://schemas.microsoft.com/office/drawing/2014/main" id="{723ED85C-AB75-44B2-9C94-6B41DFA3EC4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13359" y="213665"/>
            <a:ext cx="1706881" cy="549425"/>
          </a:xfrm>
          <a:prstGeom prst="rect">
            <a:avLst/>
          </a:prstGeom>
        </p:spPr>
      </p:pic>
    </p:spTree>
    <p:extLst>
      <p:ext uri="{BB962C8B-B14F-4D97-AF65-F5344CB8AC3E}">
        <p14:creationId xmlns:p14="http://schemas.microsoft.com/office/powerpoint/2010/main" val="242389334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aka.ms/armtemplatepreviews" TargetMode="External"/><Relationship Id="rId3" Type="http://schemas.openxmlformats.org/officeDocument/2006/relationships/hyperlink" Target="https://azure.microsoft.com/en-us/documentation/templates/" TargetMode="External"/><Relationship Id="rId7" Type="http://schemas.openxmlformats.org/officeDocument/2006/relationships/hyperlink" Target="https://aka.ms/arm-ttk-latest" TargetMode="External"/><Relationship Id="rId2" Type="http://schemas.openxmlformats.org/officeDocument/2006/relationships/hyperlink" Target="https://aka.ms/justlearnarm" TargetMode="External"/><Relationship Id="rId1" Type="http://schemas.openxmlformats.org/officeDocument/2006/relationships/slideLayout" Target="../slideLayouts/slideLayout2.xml"/><Relationship Id="rId6" Type="http://schemas.openxmlformats.org/officeDocument/2006/relationships/hyperlink" Target="https://aka.ms/arm-ttk" TargetMode="External"/><Relationship Id="rId5" Type="http://schemas.openxmlformats.org/officeDocument/2006/relationships/hyperlink" Target="https://marketplace.visualstudio.com/VSCode" TargetMode="External"/><Relationship Id="rId4" Type="http://schemas.openxmlformats.org/officeDocument/2006/relationships/hyperlink" Target="https://github.com/Azure/azure-quickstart-templates" TargetMode="External"/><Relationship Id="rId9" Type="http://schemas.openxmlformats.org/officeDocument/2006/relationships/hyperlink" Target="https://github.com/Azure/azure-quickstart-templates/blob/master/1-CONTRIBUTION-GUIDE/best-practices.m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hyperlink" Target="https://azure.microsoft.com/en-us/services/cosmos-db/" TargetMode="External"/><Relationship Id="rId7" Type="http://schemas.openxmlformats.org/officeDocument/2006/relationships/image" Target="../media/image7.png"/><Relationship Id="rId12" Type="http://schemas.openxmlformats.org/officeDocument/2006/relationships/hyperlink" Target="https://azure.microsoft.com/en-us/services/event-grid/" TargetMode="External"/><Relationship Id="rId17"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hyperlink" Target="https://azure.microsoft.com/en-us/services/storage/?v=16.50" TargetMode="External"/><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1.png"/><Relationship Id="rId10" Type="http://schemas.openxmlformats.org/officeDocument/2006/relationships/hyperlink" Target="https://azure.microsoft.com/en-us/services/stream-analytics/" TargetMode="External"/><Relationship Id="rId19"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hyperlink" Target="https://azure.microsoft.com/en-us/services/active-directory/"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5386-7E85-461E-A31A-1594FCBA28FE}"/>
              </a:ext>
            </a:extLst>
          </p:cNvPr>
          <p:cNvSpPr>
            <a:spLocks noGrp="1"/>
          </p:cNvSpPr>
          <p:nvPr>
            <p:ph type="ctrTitle"/>
          </p:nvPr>
        </p:nvSpPr>
        <p:spPr/>
        <p:txBody>
          <a:bodyPr/>
          <a:lstStyle/>
          <a:p>
            <a:r>
              <a:rPr lang="en-US" b="1" dirty="0"/>
              <a:t>Azure Resource Manager in A Serverless World</a:t>
            </a:r>
            <a:endParaRPr lang="en-NL" dirty="0"/>
          </a:p>
        </p:txBody>
      </p:sp>
      <p:sp>
        <p:nvSpPr>
          <p:cNvPr id="3" name="Subtitle 2">
            <a:extLst>
              <a:ext uri="{FF2B5EF4-FFF2-40B4-BE49-F238E27FC236}">
                <a16:creationId xmlns:a16="http://schemas.microsoft.com/office/drawing/2014/main" id="{3E67A7AE-2612-4511-86D8-E66C789F049D}"/>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128800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Benefits of ARM</a:t>
            </a:r>
          </a:p>
        </p:txBody>
      </p:sp>
      <p:sp>
        <p:nvSpPr>
          <p:cNvPr id="6" name="Text Placeholder 5"/>
          <p:cNvSpPr>
            <a:spLocks noGrp="1"/>
          </p:cNvSpPr>
          <p:nvPr>
            <p:ph idx="1"/>
          </p:nvPr>
        </p:nvSpPr>
        <p:spPr/>
        <p:txBody>
          <a:bodyPr>
            <a:normAutofit/>
          </a:bodyPr>
          <a:lstStyle/>
          <a:p>
            <a:r>
              <a:rPr lang="en-US" dirty="0"/>
              <a:t>First class citizen</a:t>
            </a:r>
          </a:p>
          <a:p>
            <a:r>
              <a:rPr lang="en-US" dirty="0"/>
              <a:t>Desired-state deployment</a:t>
            </a:r>
          </a:p>
          <a:p>
            <a:r>
              <a:rPr lang="en-US" dirty="0"/>
              <a:t>Faster deployments</a:t>
            </a:r>
          </a:p>
          <a:p>
            <a:r>
              <a:rPr lang="en-GB" dirty="0"/>
              <a:t>DevOps</a:t>
            </a:r>
          </a:p>
          <a:p>
            <a:r>
              <a:rPr lang="en-US" dirty="0"/>
              <a:t>Common interface</a:t>
            </a:r>
          </a:p>
        </p:txBody>
      </p:sp>
    </p:spTree>
    <p:extLst>
      <p:ext uri="{BB962C8B-B14F-4D97-AF65-F5344CB8AC3E}">
        <p14:creationId xmlns:p14="http://schemas.microsoft.com/office/powerpoint/2010/main" val="45012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9" presetClass="emph" presetSubtype="0" grpId="0" nodeType="withEffect">
                                  <p:stCondLst>
                                    <p:cond delay="0"/>
                                  </p:stCondLst>
                                  <p:childTnLst>
                                    <p:set>
                                      <p:cBhvr>
                                        <p:cTn id="14" dur="indefinite"/>
                                        <p:tgtEl>
                                          <p:spTgt spid="6">
                                            <p:txEl>
                                              <p:pRg st="0" end="0"/>
                                            </p:txEl>
                                          </p:spTgt>
                                        </p:tgtEl>
                                        <p:attrNameLst>
                                          <p:attrName>style.opacity</p:attrName>
                                        </p:attrNameLst>
                                      </p:cBhvr>
                                      <p:to>
                                        <p:strVal val="0.25"/>
                                      </p:to>
                                    </p:set>
                                    <p:animEffect filter="image" prLst="opacity: 0.25">
                                      <p:cBhvr rctx="IE">
                                        <p:cTn id="15" dur="indefinite"/>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9" presetClass="emph" presetSubtype="0" grpId="0" nodeType="withEffect">
                                  <p:stCondLst>
                                    <p:cond delay="0"/>
                                  </p:stCondLst>
                                  <p:childTnLst>
                                    <p:set>
                                      <p:cBhvr>
                                        <p:cTn id="22" dur="indefinite"/>
                                        <p:tgtEl>
                                          <p:spTgt spid="6">
                                            <p:txEl>
                                              <p:pRg st="1" end="1"/>
                                            </p:txEl>
                                          </p:spTgt>
                                        </p:tgtEl>
                                        <p:attrNameLst>
                                          <p:attrName>style.opacity</p:attrName>
                                        </p:attrNameLst>
                                      </p:cBhvr>
                                      <p:to>
                                        <p:strVal val="0.25"/>
                                      </p:to>
                                    </p:set>
                                    <p:animEffect filter="image" prLst="opacity: 0.25">
                                      <p:cBhvr rctx="IE">
                                        <p:cTn id="23" dur="indefinite"/>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9" presetClass="emph" presetSubtype="0" grpId="0" nodeType="withEffect">
                                  <p:stCondLst>
                                    <p:cond delay="0"/>
                                  </p:stCondLst>
                                  <p:childTnLst>
                                    <p:set>
                                      <p:cBhvr>
                                        <p:cTn id="30" dur="indefinite"/>
                                        <p:tgtEl>
                                          <p:spTgt spid="6">
                                            <p:txEl>
                                              <p:pRg st="2" end="2"/>
                                            </p:txEl>
                                          </p:spTgt>
                                        </p:tgtEl>
                                        <p:attrNameLst>
                                          <p:attrName>style.opacity</p:attrName>
                                        </p:attrNameLst>
                                      </p:cBhvr>
                                      <p:to>
                                        <p:strVal val="0.25"/>
                                      </p:to>
                                    </p:set>
                                    <p:animEffect filter="image" prLst="opacity: 0.25">
                                      <p:cBhvr rctx="IE">
                                        <p:cTn id="31" dur="indefinite"/>
                                        <p:tgtEl>
                                          <p:spTgt spid="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fade">
                                      <p:cBhvr>
                                        <p:cTn id="36" dur="500"/>
                                        <p:tgtEl>
                                          <p:spTgt spid="6">
                                            <p:txEl>
                                              <p:pRg st="4" end="4"/>
                                            </p:txEl>
                                          </p:spTgt>
                                        </p:tgtEl>
                                      </p:cBhvr>
                                    </p:animEffect>
                                  </p:childTnLst>
                                </p:cTn>
                              </p:par>
                              <p:par>
                                <p:cTn id="37" presetID="9" presetClass="emph" presetSubtype="0" grpId="0" nodeType="withEffect">
                                  <p:stCondLst>
                                    <p:cond delay="0"/>
                                  </p:stCondLst>
                                  <p:childTnLst>
                                    <p:set>
                                      <p:cBhvr>
                                        <p:cTn id="38" dur="indefinite"/>
                                        <p:tgtEl>
                                          <p:spTgt spid="6">
                                            <p:txEl>
                                              <p:pRg st="3" end="3"/>
                                            </p:txEl>
                                          </p:spTgt>
                                        </p:tgtEl>
                                        <p:attrNameLst>
                                          <p:attrName>style.opacity</p:attrName>
                                        </p:attrNameLst>
                                      </p:cBhvr>
                                      <p:to>
                                        <p:strVal val="0.25"/>
                                      </p:to>
                                    </p:set>
                                    <p:animEffect filter="image" prLst="opacity: 0.25">
                                      <p:cBhvr rctx="IE">
                                        <p:cTn id="39"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CE0AD9-C085-43B1-B0AB-04A140F42C4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dirty="0"/>
              <a:t>Templates</a:t>
            </a:r>
            <a:endParaRPr lang="en-US"/>
          </a:p>
        </p:txBody>
      </p:sp>
      <p:pic>
        <p:nvPicPr>
          <p:cNvPr id="2" name="Picture 1" descr="A close up of a boat next to a body of water&#10;&#10;Description automatically generated">
            <a:extLst>
              <a:ext uri="{FF2B5EF4-FFF2-40B4-BE49-F238E27FC236}">
                <a16:creationId xmlns:a16="http://schemas.microsoft.com/office/drawing/2014/main" id="{6904054C-957C-49D7-820B-D86ED46FF870}"/>
              </a:ext>
            </a:extLst>
          </p:cNvPr>
          <p:cNvPicPr>
            <a:picLocks noChangeAspect="1"/>
          </p:cNvPicPr>
          <p:nvPr/>
        </p:nvPicPr>
        <p:blipFill rotWithShape="1">
          <a:blip r:embed="rId3"/>
          <a:srcRect t="21053"/>
          <a:stretch/>
        </p:blipFill>
        <p:spPr>
          <a:xfrm>
            <a:off x="-3983" y="10"/>
            <a:ext cx="12192000" cy="4571990"/>
          </a:xfrm>
          <a:prstGeom prst="rect">
            <a:avLst/>
          </a:prstGeom>
        </p:spPr>
      </p:pic>
      <p:cxnSp>
        <p:nvCxnSpPr>
          <p:cNvPr id="78" name="Straight Connector 77">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14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9E116-447E-481E-AAB1-8B4868BDC5D4}"/>
              </a:ext>
            </a:extLst>
          </p:cNvPr>
          <p:cNvSpPr>
            <a:spLocks noGrp="1"/>
          </p:cNvSpPr>
          <p:nvPr>
            <p:ph type="title"/>
          </p:nvPr>
        </p:nvSpPr>
        <p:spPr/>
        <p:txBody>
          <a:bodyPr/>
          <a:lstStyle/>
          <a:p>
            <a:r>
              <a:rPr lang="en-US" dirty="0"/>
              <a:t>Template structure</a:t>
            </a:r>
            <a:endParaRPr lang="en-NL" dirty="0"/>
          </a:p>
        </p:txBody>
      </p:sp>
      <p:sp>
        <p:nvSpPr>
          <p:cNvPr id="5" name="Content Placeholder 4">
            <a:extLst>
              <a:ext uri="{FF2B5EF4-FFF2-40B4-BE49-F238E27FC236}">
                <a16:creationId xmlns:a16="http://schemas.microsoft.com/office/drawing/2014/main" id="{6FE33040-E7EF-4562-B79E-3D4C62E3B654}"/>
              </a:ext>
            </a:extLst>
          </p:cNvPr>
          <p:cNvSpPr>
            <a:spLocks noGrp="1"/>
          </p:cNvSpPr>
          <p:nvPr>
            <p:ph idx="1"/>
          </p:nvPr>
        </p:nvSpPr>
        <p:spPr>
          <a:xfrm>
            <a:off x="838200" y="1115682"/>
            <a:ext cx="10515600" cy="5606065"/>
          </a:xfrm>
        </p:spPr>
        <p:txBody>
          <a:bodyPr>
            <a:normAutofit fontScale="77500" lnSpcReduction="20000"/>
          </a:bodyPr>
          <a:lstStyle/>
          <a:p>
            <a:pPr marL="0" indent="0">
              <a:buNone/>
            </a:pPr>
            <a:r>
              <a:rPr lang="nl-NL" dirty="0">
                <a:solidFill>
                  <a:srgbClr val="D4D4D4"/>
                </a:solidFill>
                <a:latin typeface="Consolas" panose="020B0609020204030204" pitchFamily="49" charset="0"/>
              </a:rPr>
              <a:t>{</a:t>
            </a:r>
          </a:p>
          <a:p>
            <a:pPr marL="0" indent="0">
              <a:buNone/>
            </a:pPr>
            <a:r>
              <a:rPr lang="nl-NL" dirty="0">
                <a:solidFill>
                  <a:srgbClr val="D4D4D4"/>
                </a:solidFill>
                <a:latin typeface="Consolas" panose="020B0609020204030204" pitchFamily="49" charset="0"/>
              </a:rPr>
              <a:t>    </a:t>
            </a:r>
            <a:r>
              <a:rPr lang="nl-NL" dirty="0">
                <a:solidFill>
                  <a:srgbClr val="9CDCFE"/>
                </a:solidFill>
                <a:latin typeface="Consolas" panose="020B0609020204030204" pitchFamily="49" charset="0"/>
              </a:rPr>
              <a:t>"$schema"</a:t>
            </a:r>
            <a:r>
              <a:rPr lang="nl-NL" dirty="0">
                <a:solidFill>
                  <a:srgbClr val="D4D4D4"/>
                </a:solidFill>
                <a:latin typeface="Consolas" panose="020B0609020204030204" pitchFamily="49" charset="0"/>
              </a:rPr>
              <a:t>: </a:t>
            </a:r>
            <a:r>
              <a:rPr lang="nl-NL" dirty="0">
                <a:solidFill>
                  <a:srgbClr val="CE9178"/>
                </a:solidFill>
                <a:latin typeface="Consolas" panose="020B0609020204030204" pitchFamily="49" charset="0"/>
              </a:rPr>
              <a:t>"https://schema.management.azure.com/schemas/2019-04-01/deploymentTemplate.json#"</a:t>
            </a:r>
            <a:r>
              <a:rPr lang="nl-NL" dirty="0">
                <a:solidFill>
                  <a:srgbClr val="D4D4D4"/>
                </a:solidFill>
                <a:latin typeface="Consolas" panose="020B0609020204030204" pitchFamily="49" charset="0"/>
              </a:rPr>
              <a:t>,</a:t>
            </a:r>
          </a:p>
          <a:p>
            <a:pPr marL="0" indent="0">
              <a:buNone/>
            </a:pPr>
            <a:r>
              <a:rPr lang="nl-NL" dirty="0">
                <a:solidFill>
                  <a:srgbClr val="D4D4D4"/>
                </a:solidFill>
                <a:latin typeface="Consolas" panose="020B0609020204030204" pitchFamily="49" charset="0"/>
              </a:rPr>
              <a:t>    </a:t>
            </a:r>
            <a:r>
              <a:rPr lang="nl-NL" dirty="0">
                <a:solidFill>
                  <a:srgbClr val="9CDCFE"/>
                </a:solidFill>
                <a:latin typeface="Consolas" panose="020B0609020204030204" pitchFamily="49" charset="0"/>
              </a:rPr>
              <a:t>"</a:t>
            </a:r>
            <a:r>
              <a:rPr lang="nl-NL" dirty="0" err="1">
                <a:solidFill>
                  <a:srgbClr val="9CDCFE"/>
                </a:solidFill>
                <a:latin typeface="Consolas" panose="020B0609020204030204" pitchFamily="49" charset="0"/>
              </a:rPr>
              <a:t>contentVersion</a:t>
            </a:r>
            <a:r>
              <a:rPr lang="nl-NL" dirty="0">
                <a:solidFill>
                  <a:srgbClr val="9CDCFE"/>
                </a:solidFill>
                <a:latin typeface="Consolas" panose="020B0609020204030204" pitchFamily="49" charset="0"/>
              </a:rPr>
              <a:t>"</a:t>
            </a:r>
            <a:r>
              <a:rPr lang="nl-NL" dirty="0">
                <a:solidFill>
                  <a:srgbClr val="D4D4D4"/>
                </a:solidFill>
                <a:latin typeface="Consolas" panose="020B0609020204030204" pitchFamily="49" charset="0"/>
              </a:rPr>
              <a:t>: </a:t>
            </a:r>
            <a:r>
              <a:rPr lang="nl-NL" dirty="0">
                <a:solidFill>
                  <a:srgbClr val="CE9178"/>
                </a:solidFill>
                <a:latin typeface="Consolas" panose="020B0609020204030204" pitchFamily="49" charset="0"/>
              </a:rPr>
              <a:t>"1.0.0.0"</a:t>
            </a:r>
            <a:r>
              <a:rPr lang="nl-NL" dirty="0">
                <a:solidFill>
                  <a:srgbClr val="D4D4D4"/>
                </a:solidFill>
                <a:latin typeface="Consolas" panose="020B0609020204030204" pitchFamily="49" charset="0"/>
              </a:rPr>
              <a:t>,</a:t>
            </a:r>
          </a:p>
          <a:p>
            <a:pPr marL="0" indent="0">
              <a:buNone/>
            </a:pPr>
            <a:r>
              <a:rPr lang="nl-NL" dirty="0">
                <a:solidFill>
                  <a:srgbClr val="D4D4D4"/>
                </a:solidFill>
                <a:latin typeface="Consolas" panose="020B0609020204030204" pitchFamily="49" charset="0"/>
              </a:rPr>
              <a:t>    </a:t>
            </a:r>
            <a:r>
              <a:rPr lang="nl-NL" dirty="0">
                <a:solidFill>
                  <a:srgbClr val="9CDCFE"/>
                </a:solidFill>
                <a:latin typeface="Consolas" panose="020B0609020204030204" pitchFamily="49" charset="0"/>
              </a:rPr>
              <a:t>"parameters"</a:t>
            </a:r>
            <a:r>
              <a:rPr lang="nl-NL" dirty="0">
                <a:solidFill>
                  <a:srgbClr val="D4D4D4"/>
                </a:solidFill>
                <a:latin typeface="Consolas" panose="020B0609020204030204" pitchFamily="49" charset="0"/>
              </a:rPr>
              <a:t>: {},</a:t>
            </a:r>
          </a:p>
          <a:p>
            <a:pPr marL="0" indent="0">
              <a:buNone/>
            </a:pPr>
            <a:r>
              <a:rPr lang="nl-NL" dirty="0">
                <a:solidFill>
                  <a:srgbClr val="D4D4D4"/>
                </a:solidFill>
                <a:latin typeface="Consolas" panose="020B0609020204030204" pitchFamily="49" charset="0"/>
              </a:rPr>
              <a:t>    </a:t>
            </a:r>
            <a:r>
              <a:rPr lang="nl-NL" dirty="0">
                <a:solidFill>
                  <a:srgbClr val="9CDCFE"/>
                </a:solidFill>
                <a:latin typeface="Consolas" panose="020B0609020204030204" pitchFamily="49" charset="0"/>
              </a:rPr>
              <a:t>"variables"</a:t>
            </a:r>
            <a:r>
              <a:rPr lang="nl-NL" dirty="0">
                <a:solidFill>
                  <a:srgbClr val="D4D4D4"/>
                </a:solidFill>
                <a:latin typeface="Consolas" panose="020B0609020204030204" pitchFamily="49" charset="0"/>
              </a:rPr>
              <a:t>: {},</a:t>
            </a:r>
          </a:p>
          <a:p>
            <a:pPr marL="0" indent="0">
              <a:buNone/>
            </a:pPr>
            <a:r>
              <a:rPr lang="nl-NL" dirty="0">
                <a:solidFill>
                  <a:srgbClr val="D4D4D4"/>
                </a:solidFill>
                <a:latin typeface="Consolas" panose="020B0609020204030204" pitchFamily="49" charset="0"/>
              </a:rPr>
              <a:t>    </a:t>
            </a:r>
            <a:r>
              <a:rPr lang="nl-NL" dirty="0">
                <a:solidFill>
                  <a:srgbClr val="9CDCFE"/>
                </a:solidFill>
                <a:latin typeface="Consolas" panose="020B0609020204030204" pitchFamily="49" charset="0"/>
              </a:rPr>
              <a:t>"resources"</a:t>
            </a:r>
            <a:r>
              <a:rPr lang="nl-NL" dirty="0">
                <a:solidFill>
                  <a:srgbClr val="D4D4D4"/>
                </a:solidFill>
                <a:latin typeface="Consolas" panose="020B0609020204030204" pitchFamily="49" charset="0"/>
              </a:rPr>
              <a:t>: [],</a:t>
            </a:r>
          </a:p>
          <a:p>
            <a:pPr marL="0" indent="0">
              <a:buNone/>
            </a:pPr>
            <a:r>
              <a:rPr lang="nl-NL" dirty="0">
                <a:solidFill>
                  <a:srgbClr val="D4D4D4"/>
                </a:solidFill>
                <a:latin typeface="Consolas" panose="020B0609020204030204" pitchFamily="49" charset="0"/>
              </a:rPr>
              <a:t>    </a:t>
            </a:r>
            <a:r>
              <a:rPr lang="nl-NL" dirty="0">
                <a:solidFill>
                  <a:srgbClr val="9CDCFE"/>
                </a:solidFill>
                <a:latin typeface="Consolas" panose="020B0609020204030204" pitchFamily="49" charset="0"/>
              </a:rPr>
              <a:t>"outputs"</a:t>
            </a:r>
            <a:r>
              <a:rPr lang="nl-NL" dirty="0">
                <a:solidFill>
                  <a:srgbClr val="D4D4D4"/>
                </a:solidFill>
                <a:latin typeface="Consolas" panose="020B0609020204030204" pitchFamily="49" charset="0"/>
              </a:rPr>
              <a:t>: {},</a:t>
            </a:r>
          </a:p>
          <a:p>
            <a:pPr marL="0" indent="0">
              <a:buNone/>
            </a:pPr>
            <a:r>
              <a:rPr lang="nl-NL" dirty="0">
                <a:solidFill>
                  <a:srgbClr val="D4D4D4"/>
                </a:solidFill>
                <a:latin typeface="Consolas" panose="020B0609020204030204" pitchFamily="49" charset="0"/>
              </a:rPr>
              <a:t>    </a:t>
            </a:r>
            <a:r>
              <a:rPr lang="nl-NL" dirty="0">
                <a:solidFill>
                  <a:srgbClr val="9CDCFE"/>
                </a:solidFill>
                <a:latin typeface="Consolas" panose="020B0609020204030204" pitchFamily="49" charset="0"/>
              </a:rPr>
              <a:t>"</a:t>
            </a:r>
            <a:r>
              <a:rPr lang="nl-NL" dirty="0" err="1">
                <a:solidFill>
                  <a:srgbClr val="9CDCFE"/>
                </a:solidFill>
                <a:latin typeface="Consolas" panose="020B0609020204030204" pitchFamily="49" charset="0"/>
              </a:rPr>
              <a:t>functions</a:t>
            </a:r>
            <a:r>
              <a:rPr lang="nl-NL" dirty="0">
                <a:solidFill>
                  <a:srgbClr val="9CDCFE"/>
                </a:solidFill>
                <a:latin typeface="Consolas" panose="020B0609020204030204" pitchFamily="49" charset="0"/>
              </a:rPr>
              <a:t>"</a:t>
            </a:r>
            <a:r>
              <a:rPr lang="nl-NL" dirty="0">
                <a:solidFill>
                  <a:srgbClr val="D4D4D4"/>
                </a:solidFill>
                <a:latin typeface="Consolas" panose="020B0609020204030204" pitchFamily="49" charset="0"/>
              </a:rPr>
              <a:t>: []</a:t>
            </a:r>
          </a:p>
          <a:p>
            <a:pPr marL="0" indent="0">
              <a:buNone/>
            </a:pPr>
            <a:r>
              <a:rPr lang="nl-NL"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6200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fade">
                                      <p:cBhvr>
                                        <p:cTn id="31"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2A6-3976-43F2-95ED-BF14B5A43DA3}"/>
              </a:ext>
            </a:extLst>
          </p:cNvPr>
          <p:cNvSpPr>
            <a:spLocks noGrp="1"/>
          </p:cNvSpPr>
          <p:nvPr>
            <p:ph type="title"/>
          </p:nvPr>
        </p:nvSpPr>
        <p:spPr/>
        <p:txBody>
          <a:bodyPr/>
          <a:lstStyle/>
          <a:p>
            <a:r>
              <a:rPr lang="en-US" dirty="0"/>
              <a:t>ARM Template characteristics</a:t>
            </a:r>
            <a:endParaRPr lang="en-NL" dirty="0"/>
          </a:p>
        </p:txBody>
      </p:sp>
      <p:sp>
        <p:nvSpPr>
          <p:cNvPr id="3" name="Content Placeholder 2">
            <a:extLst>
              <a:ext uri="{FF2B5EF4-FFF2-40B4-BE49-F238E27FC236}">
                <a16:creationId xmlns:a16="http://schemas.microsoft.com/office/drawing/2014/main" id="{3A938C2C-4B8C-469C-A664-B15984169846}"/>
              </a:ext>
            </a:extLst>
          </p:cNvPr>
          <p:cNvSpPr>
            <a:spLocks noGrp="1"/>
          </p:cNvSpPr>
          <p:nvPr>
            <p:ph idx="1"/>
          </p:nvPr>
        </p:nvSpPr>
        <p:spPr/>
        <p:txBody>
          <a:bodyPr>
            <a:normAutofit/>
          </a:bodyPr>
          <a:lstStyle/>
          <a:p>
            <a:r>
              <a:rPr lang="en-GB" dirty="0"/>
              <a:t>Parameterized</a:t>
            </a:r>
            <a:endParaRPr lang="en-US" dirty="0"/>
          </a:p>
          <a:p>
            <a:r>
              <a:rPr lang="en-US" dirty="0"/>
              <a:t>Idempotent</a:t>
            </a:r>
            <a:endParaRPr lang="en-GB" dirty="0"/>
          </a:p>
          <a:p>
            <a:r>
              <a:rPr lang="en-GB" dirty="0"/>
              <a:t>Simple or complex resources</a:t>
            </a:r>
          </a:p>
          <a:p>
            <a:pPr marL="1371600" lvl="1" indent="-685800"/>
            <a:r>
              <a:rPr lang="en-GB" dirty="0"/>
              <a:t>Sequencing</a:t>
            </a:r>
          </a:p>
          <a:p>
            <a:pPr marL="1371600" lvl="1" indent="-685800"/>
            <a:r>
              <a:rPr lang="en-GB" dirty="0"/>
              <a:t>Nesting</a:t>
            </a:r>
          </a:p>
          <a:p>
            <a:pPr marL="1371600" lvl="1" indent="-685800"/>
            <a:r>
              <a:rPr lang="en-GB" dirty="0"/>
              <a:t>Linking</a:t>
            </a:r>
            <a:endParaRPr lang="en-US" dirty="0"/>
          </a:p>
        </p:txBody>
      </p:sp>
    </p:spTree>
    <p:extLst>
      <p:ext uri="{BB962C8B-B14F-4D97-AF65-F5344CB8AC3E}">
        <p14:creationId xmlns:p14="http://schemas.microsoft.com/office/powerpoint/2010/main" val="46960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grpId="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par>
                                <p:cTn id="45" presetID="9" presetClass="emph" presetSubtype="0" grpId="0" nodeType="withEffect">
                                  <p:stCondLst>
                                    <p:cond delay="0"/>
                                  </p:stCondLst>
                                  <p:childTnLst>
                                    <p:set>
                                      <p:cBhvr>
                                        <p:cTn id="46" dur="indefinite"/>
                                        <p:tgtEl>
                                          <p:spTgt spid="3">
                                            <p:txEl>
                                              <p:pRg st="4" end="4"/>
                                            </p:txEl>
                                          </p:spTgt>
                                        </p:tgtEl>
                                        <p:attrNameLst>
                                          <p:attrName>style.opacity</p:attrName>
                                        </p:attrNameLst>
                                      </p:cBhvr>
                                      <p:to>
                                        <p:strVal val="0.25"/>
                                      </p:to>
                                    </p:set>
                                    <p:animEffect filter="image" prLst="opacity: 0.25">
                                      <p:cBhvr rctx="IE">
                                        <p:cTn id="47"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9700-466D-4F70-AD8F-A73C467F41B2}"/>
              </a:ext>
            </a:extLst>
          </p:cNvPr>
          <p:cNvSpPr>
            <a:spLocks noGrp="1"/>
          </p:cNvSpPr>
          <p:nvPr>
            <p:ph type="title"/>
          </p:nvPr>
        </p:nvSpPr>
        <p:spPr/>
        <p:txBody>
          <a:bodyPr/>
          <a:lstStyle/>
          <a:p>
            <a:r>
              <a:rPr lang="en-US" dirty="0"/>
              <a:t>Best practices</a:t>
            </a:r>
            <a:endParaRPr lang="en-NL" dirty="0"/>
          </a:p>
        </p:txBody>
      </p:sp>
      <p:sp>
        <p:nvSpPr>
          <p:cNvPr id="3" name="Content Placeholder 2">
            <a:extLst>
              <a:ext uri="{FF2B5EF4-FFF2-40B4-BE49-F238E27FC236}">
                <a16:creationId xmlns:a16="http://schemas.microsoft.com/office/drawing/2014/main" id="{9CD06D9E-10B0-4A60-A7CC-DEBA8CE4E516}"/>
              </a:ext>
            </a:extLst>
          </p:cNvPr>
          <p:cNvSpPr>
            <a:spLocks noGrp="1"/>
          </p:cNvSpPr>
          <p:nvPr>
            <p:ph idx="1"/>
          </p:nvPr>
        </p:nvSpPr>
        <p:spPr/>
        <p:txBody>
          <a:bodyPr>
            <a:normAutofit/>
          </a:bodyPr>
          <a:lstStyle/>
          <a:p>
            <a:r>
              <a:rPr lang="en-US" dirty="0"/>
              <a:t>Don’t overuse parameters</a:t>
            </a:r>
          </a:p>
          <a:p>
            <a:r>
              <a:rPr lang="en-US" dirty="0"/>
              <a:t>Use well-chosen defaults</a:t>
            </a:r>
          </a:p>
          <a:p>
            <a:r>
              <a:rPr lang="en-US" dirty="0"/>
              <a:t>Utilize variables for re-use</a:t>
            </a:r>
          </a:p>
          <a:p>
            <a:r>
              <a:rPr lang="en-US" dirty="0"/>
              <a:t>Apply tags from templates</a:t>
            </a:r>
          </a:p>
          <a:p>
            <a:r>
              <a:rPr lang="en-US" dirty="0"/>
              <a:t>Derive values using functions</a:t>
            </a:r>
          </a:p>
          <a:p>
            <a:r>
              <a:rPr lang="en-US" dirty="0"/>
              <a:t>Use modular templates</a:t>
            </a:r>
          </a:p>
          <a:p>
            <a:r>
              <a:rPr lang="en-US" dirty="0"/>
              <a:t>Minimize duplicate resources</a:t>
            </a:r>
          </a:p>
        </p:txBody>
      </p:sp>
    </p:spTree>
    <p:extLst>
      <p:ext uri="{BB962C8B-B14F-4D97-AF65-F5344CB8AC3E}">
        <p14:creationId xmlns:p14="http://schemas.microsoft.com/office/powerpoint/2010/main" val="3098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grpId="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par>
                                <p:cTn id="45" presetID="9" presetClass="emph" presetSubtype="0" grpId="0" nodeType="withEffect">
                                  <p:stCondLst>
                                    <p:cond delay="0"/>
                                  </p:stCondLst>
                                  <p:childTnLst>
                                    <p:set>
                                      <p:cBhvr>
                                        <p:cTn id="46" dur="indefinite"/>
                                        <p:tgtEl>
                                          <p:spTgt spid="3">
                                            <p:txEl>
                                              <p:pRg st="4" end="4"/>
                                            </p:txEl>
                                          </p:spTgt>
                                        </p:tgtEl>
                                        <p:attrNameLst>
                                          <p:attrName>style.opacity</p:attrName>
                                        </p:attrNameLst>
                                      </p:cBhvr>
                                      <p:to>
                                        <p:strVal val="0.25"/>
                                      </p:to>
                                    </p:set>
                                    <p:animEffect filter="image" prLst="opacity: 0.25">
                                      <p:cBhvr rctx="IE">
                                        <p:cTn id="47" dur="indefinite"/>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par>
                                <p:cTn id="53" presetID="9" presetClass="emph" presetSubtype="0" nodeType="withEffect">
                                  <p:stCondLst>
                                    <p:cond delay="0"/>
                                  </p:stCondLst>
                                  <p:childTnLst>
                                    <p:set>
                                      <p:cBhvr>
                                        <p:cTn id="54" dur="indefinite"/>
                                        <p:tgtEl>
                                          <p:spTgt spid="3">
                                            <p:txEl>
                                              <p:pRg st="5" end="5"/>
                                            </p:txEl>
                                          </p:spTgt>
                                        </p:tgtEl>
                                        <p:attrNameLst>
                                          <p:attrName>style.opacity</p:attrName>
                                        </p:attrNameLst>
                                      </p:cBhvr>
                                      <p:to>
                                        <p:strVal val="0.25"/>
                                      </p:to>
                                    </p:set>
                                    <p:animEffect filter="image" prLst="opacity: 0.25">
                                      <p:cBhvr rctx="IE">
                                        <p:cTn id="55"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CE0AD9-C085-43B1-B0AB-04A140F42C4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dirty="0"/>
              <a:t>Authoring</a:t>
            </a:r>
            <a:endParaRPr lang="en-US"/>
          </a:p>
        </p:txBody>
      </p:sp>
      <p:pic>
        <p:nvPicPr>
          <p:cNvPr id="4" name="Picture 2">
            <a:extLst>
              <a:ext uri="{FF2B5EF4-FFF2-40B4-BE49-F238E27FC236}">
                <a16:creationId xmlns:a16="http://schemas.microsoft.com/office/drawing/2014/main" id="{92E1C69E-3C07-488A-87E1-871A644683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57" r="19210"/>
          <a:stretch/>
        </p:blipFill>
        <p:spPr bwMode="auto">
          <a:xfrm>
            <a:off x="-3983" y="10"/>
            <a:ext cx="12192000" cy="45719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24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F928F0-FFD7-4AED-BF02-A320CBCACCD0}"/>
              </a:ext>
            </a:extLst>
          </p:cNvPr>
          <p:cNvSpPr>
            <a:spLocks noGrp="1"/>
          </p:cNvSpPr>
          <p:nvPr>
            <p:ph type="title"/>
          </p:nvPr>
        </p:nvSpPr>
        <p:spPr/>
        <p:txBody>
          <a:bodyPr/>
          <a:lstStyle/>
          <a:p>
            <a:r>
              <a:rPr lang="en-US" dirty="0"/>
              <a:t>Visual Studio Code</a:t>
            </a:r>
            <a:endParaRPr lang="en-NL" dirty="0"/>
          </a:p>
        </p:txBody>
      </p:sp>
      <p:sp>
        <p:nvSpPr>
          <p:cNvPr id="6" name="Content Placeholder 5">
            <a:extLst>
              <a:ext uri="{FF2B5EF4-FFF2-40B4-BE49-F238E27FC236}">
                <a16:creationId xmlns:a16="http://schemas.microsoft.com/office/drawing/2014/main" id="{30E9EE06-AB73-42BE-8E9C-0D3B4D0A2EF0}"/>
              </a:ext>
            </a:extLst>
          </p:cNvPr>
          <p:cNvSpPr>
            <a:spLocks noGrp="1"/>
          </p:cNvSpPr>
          <p:nvPr>
            <p:ph idx="1"/>
          </p:nvPr>
        </p:nvSpPr>
        <p:spPr/>
        <p:txBody>
          <a:bodyPr/>
          <a:lstStyle/>
          <a:p>
            <a:r>
              <a:rPr lang="en-US" dirty="0"/>
              <a:t>ARM Templates extension and language</a:t>
            </a:r>
          </a:p>
          <a:p>
            <a:r>
              <a:rPr lang="en-US" dirty="0" err="1"/>
              <a:t>Intellisense</a:t>
            </a:r>
            <a:endParaRPr lang="en-US" dirty="0"/>
          </a:p>
          <a:p>
            <a:r>
              <a:rPr lang="en-US" dirty="0"/>
              <a:t>Syntax highlighting</a:t>
            </a:r>
          </a:p>
          <a:p>
            <a:r>
              <a:rPr lang="en-US" dirty="0"/>
              <a:t>Snippets</a:t>
            </a:r>
          </a:p>
        </p:txBody>
      </p:sp>
    </p:spTree>
    <p:extLst>
      <p:ext uri="{BB962C8B-B14F-4D97-AF65-F5344CB8AC3E}">
        <p14:creationId xmlns:p14="http://schemas.microsoft.com/office/powerpoint/2010/main" val="357993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9" presetClass="emph" presetSubtype="0" grpId="0" nodeType="withEffect">
                                  <p:stCondLst>
                                    <p:cond delay="0"/>
                                  </p:stCondLst>
                                  <p:childTnLst>
                                    <p:set>
                                      <p:cBhvr>
                                        <p:cTn id="14" dur="indefinite"/>
                                        <p:tgtEl>
                                          <p:spTgt spid="6">
                                            <p:txEl>
                                              <p:pRg st="0" end="0"/>
                                            </p:txEl>
                                          </p:spTgt>
                                        </p:tgtEl>
                                        <p:attrNameLst>
                                          <p:attrName>style.opacity</p:attrName>
                                        </p:attrNameLst>
                                      </p:cBhvr>
                                      <p:to>
                                        <p:strVal val="0.25"/>
                                      </p:to>
                                    </p:set>
                                    <p:animEffect filter="image" prLst="opacity: 0.25">
                                      <p:cBhvr rctx="IE">
                                        <p:cTn id="15" dur="indefinite"/>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9" presetClass="emph" presetSubtype="0" grpId="0" nodeType="withEffect">
                                  <p:stCondLst>
                                    <p:cond delay="0"/>
                                  </p:stCondLst>
                                  <p:childTnLst>
                                    <p:set>
                                      <p:cBhvr>
                                        <p:cTn id="22" dur="indefinite"/>
                                        <p:tgtEl>
                                          <p:spTgt spid="6">
                                            <p:txEl>
                                              <p:pRg st="1" end="1"/>
                                            </p:txEl>
                                          </p:spTgt>
                                        </p:tgtEl>
                                        <p:attrNameLst>
                                          <p:attrName>style.opacity</p:attrName>
                                        </p:attrNameLst>
                                      </p:cBhvr>
                                      <p:to>
                                        <p:strVal val="0.25"/>
                                      </p:to>
                                    </p:set>
                                    <p:animEffect filter="image" prLst="opacity: 0.25">
                                      <p:cBhvr rctx="IE">
                                        <p:cTn id="23" dur="indefinite"/>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9" presetClass="emph" presetSubtype="0" grpId="0" nodeType="withEffect">
                                  <p:stCondLst>
                                    <p:cond delay="0"/>
                                  </p:stCondLst>
                                  <p:childTnLst>
                                    <p:set>
                                      <p:cBhvr>
                                        <p:cTn id="30" dur="indefinite"/>
                                        <p:tgtEl>
                                          <p:spTgt spid="6">
                                            <p:txEl>
                                              <p:pRg st="2" end="2"/>
                                            </p:txEl>
                                          </p:spTgt>
                                        </p:tgtEl>
                                        <p:attrNameLst>
                                          <p:attrName>style.opacity</p:attrName>
                                        </p:attrNameLst>
                                      </p:cBhvr>
                                      <p:to>
                                        <p:strVal val="0.25"/>
                                      </p:to>
                                    </p:set>
                                    <p:animEffect filter="image" prLst="opacity: 0.25">
                                      <p:cBhvr rctx="IE">
                                        <p:cTn id="31"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4599-C3BC-44EE-9BBD-9AE8BA63B65C}"/>
              </a:ext>
            </a:extLst>
          </p:cNvPr>
          <p:cNvSpPr>
            <a:spLocks noGrp="1"/>
          </p:cNvSpPr>
          <p:nvPr>
            <p:ph type="title"/>
          </p:nvPr>
        </p:nvSpPr>
        <p:spPr/>
        <p:txBody>
          <a:bodyPr/>
          <a:lstStyle/>
          <a:p>
            <a:r>
              <a:rPr lang="en-US" dirty="0"/>
              <a:t>Demo</a:t>
            </a:r>
            <a:endParaRPr lang="en-NL" dirty="0"/>
          </a:p>
        </p:txBody>
      </p:sp>
      <p:pic>
        <p:nvPicPr>
          <p:cNvPr id="9" name="Content Placeholder 8" descr="A picture containing clock&#10;&#10;Description automatically generated">
            <a:extLst>
              <a:ext uri="{FF2B5EF4-FFF2-40B4-BE49-F238E27FC236}">
                <a16:creationId xmlns:a16="http://schemas.microsoft.com/office/drawing/2014/main" id="{326666FF-0343-4805-BC1B-BC47C5E968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4892" y="898525"/>
            <a:ext cx="5862217" cy="5060950"/>
          </a:xfrm>
        </p:spPr>
      </p:pic>
    </p:spTree>
    <p:extLst>
      <p:ext uri="{BB962C8B-B14F-4D97-AF65-F5344CB8AC3E}">
        <p14:creationId xmlns:p14="http://schemas.microsoft.com/office/powerpoint/2010/main" val="125953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CE0AD9-C085-43B1-B0AB-04A140F42C4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dirty="0"/>
              <a:t>From portal to template</a:t>
            </a:r>
            <a:endParaRPr lang="en-US"/>
          </a:p>
        </p:txBody>
      </p:sp>
      <p:pic>
        <p:nvPicPr>
          <p:cNvPr id="2" name="Picture 1">
            <a:extLst>
              <a:ext uri="{FF2B5EF4-FFF2-40B4-BE49-F238E27FC236}">
                <a16:creationId xmlns:a16="http://schemas.microsoft.com/office/drawing/2014/main" id="{95709B90-BB31-45B0-95E6-9E30E8070C54}"/>
              </a:ext>
            </a:extLst>
          </p:cNvPr>
          <p:cNvPicPr>
            <a:picLocks noChangeAspect="1"/>
          </p:cNvPicPr>
          <p:nvPr/>
        </p:nvPicPr>
        <p:blipFill rotWithShape="1">
          <a:blip r:embed="rId3"/>
          <a:srcRect b="20635"/>
          <a:stretch/>
        </p:blipFill>
        <p:spPr>
          <a:xfrm>
            <a:off x="-3983" y="10"/>
            <a:ext cx="12192000" cy="4571990"/>
          </a:xfrm>
          <a:prstGeom prst="rect">
            <a:avLst/>
          </a:prstGeom>
        </p:spPr>
      </p:pic>
      <p:cxnSp>
        <p:nvCxnSpPr>
          <p:cNvPr id="76" name="Straight Connector 7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82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0A0A33-5772-407C-9549-D8735A189338}"/>
              </a:ext>
            </a:extLst>
          </p:cNvPr>
          <p:cNvSpPr>
            <a:spLocks noGrp="1"/>
          </p:cNvSpPr>
          <p:nvPr>
            <p:ph type="title"/>
          </p:nvPr>
        </p:nvSpPr>
        <p:spPr/>
        <p:txBody>
          <a:bodyPr/>
          <a:lstStyle/>
          <a:p>
            <a:r>
              <a:rPr lang="en-US" dirty="0"/>
              <a:t>Extracting templates</a:t>
            </a:r>
            <a:endParaRPr lang="en-NL" dirty="0"/>
          </a:p>
        </p:txBody>
      </p:sp>
      <p:sp>
        <p:nvSpPr>
          <p:cNvPr id="6" name="Content Placeholder 5">
            <a:extLst>
              <a:ext uri="{FF2B5EF4-FFF2-40B4-BE49-F238E27FC236}">
                <a16:creationId xmlns:a16="http://schemas.microsoft.com/office/drawing/2014/main" id="{DFD4B613-7BF1-42EF-AE1D-E91C0C7B9B94}"/>
              </a:ext>
            </a:extLst>
          </p:cNvPr>
          <p:cNvSpPr>
            <a:spLocks noGrp="1"/>
          </p:cNvSpPr>
          <p:nvPr>
            <p:ph sz="half" idx="1"/>
          </p:nvPr>
        </p:nvSpPr>
        <p:spPr>
          <a:xfrm>
            <a:off x="838201" y="1115683"/>
            <a:ext cx="3642966" cy="5061280"/>
          </a:xfrm>
        </p:spPr>
        <p:txBody>
          <a:bodyPr>
            <a:normAutofit lnSpcReduction="10000"/>
          </a:bodyPr>
          <a:lstStyle/>
          <a:p>
            <a:r>
              <a:rPr lang="en-US" dirty="0"/>
              <a:t>Portal</a:t>
            </a:r>
          </a:p>
          <a:p>
            <a:r>
              <a:rPr lang="en-US" dirty="0"/>
              <a:t>Creation</a:t>
            </a:r>
          </a:p>
          <a:p>
            <a:r>
              <a:rPr lang="en-US" dirty="0"/>
              <a:t>Resource Explorer</a:t>
            </a:r>
          </a:p>
          <a:p>
            <a:r>
              <a:rPr lang="en-US" dirty="0"/>
              <a:t>Debug tools</a:t>
            </a:r>
          </a:p>
          <a:p>
            <a:r>
              <a:rPr lang="en-US" dirty="0"/>
              <a:t>Tools</a:t>
            </a:r>
          </a:p>
          <a:p>
            <a:pPr lvl="1"/>
            <a:r>
              <a:rPr lang="en-US" sz="2800" dirty="0"/>
              <a:t>API Management </a:t>
            </a:r>
          </a:p>
          <a:p>
            <a:pPr lvl="1"/>
            <a:r>
              <a:rPr lang="en-US" sz="2800" dirty="0"/>
              <a:t>Logic Apps</a:t>
            </a:r>
            <a:endParaRPr lang="en-NL" sz="2800" dirty="0"/>
          </a:p>
        </p:txBody>
      </p:sp>
      <p:pic>
        <p:nvPicPr>
          <p:cNvPr id="9" name="Content Placeholder 8" descr="Portal">
            <a:extLst>
              <a:ext uri="{FF2B5EF4-FFF2-40B4-BE49-F238E27FC236}">
                <a16:creationId xmlns:a16="http://schemas.microsoft.com/office/drawing/2014/main" id="{8FF7225B-E3D0-415A-96A5-718F78576A37}"/>
              </a:ext>
            </a:extLst>
          </p:cNvPr>
          <p:cNvPicPr>
            <a:picLocks noGrp="1" noChangeAspect="1"/>
          </p:cNvPicPr>
          <p:nvPr>
            <p:ph sz="half" idx="2"/>
          </p:nvPr>
        </p:nvPicPr>
        <p:blipFill>
          <a:blip r:embed="rId2"/>
          <a:stretch>
            <a:fillRect/>
          </a:stretch>
        </p:blipFill>
        <p:spPr>
          <a:xfrm>
            <a:off x="4578350" y="1214699"/>
            <a:ext cx="7412038" cy="4863577"/>
          </a:xfrm>
          <a:prstGeom prst="rect">
            <a:avLst/>
          </a:prstGeom>
        </p:spPr>
      </p:pic>
      <p:pic>
        <p:nvPicPr>
          <p:cNvPr id="11" name="Picture 10">
            <a:extLst>
              <a:ext uri="{FF2B5EF4-FFF2-40B4-BE49-F238E27FC236}">
                <a16:creationId xmlns:a16="http://schemas.microsoft.com/office/drawing/2014/main" id="{2668B097-383C-4197-9951-64E8AC9EFD3B}"/>
              </a:ext>
            </a:extLst>
          </p:cNvPr>
          <p:cNvPicPr>
            <a:picLocks noChangeAspect="1"/>
          </p:cNvPicPr>
          <p:nvPr/>
        </p:nvPicPr>
        <p:blipFill>
          <a:blip r:embed="rId3"/>
          <a:stretch>
            <a:fillRect/>
          </a:stretch>
        </p:blipFill>
        <p:spPr>
          <a:xfrm>
            <a:off x="4534193" y="1172941"/>
            <a:ext cx="7456195" cy="4946764"/>
          </a:xfrm>
          <a:prstGeom prst="rect">
            <a:avLst/>
          </a:prstGeom>
        </p:spPr>
      </p:pic>
      <p:pic>
        <p:nvPicPr>
          <p:cNvPr id="12" name="Picture 11">
            <a:extLst>
              <a:ext uri="{FF2B5EF4-FFF2-40B4-BE49-F238E27FC236}">
                <a16:creationId xmlns:a16="http://schemas.microsoft.com/office/drawing/2014/main" id="{EE0EB731-3D5A-4838-AE51-80B26C1ADD2A}"/>
              </a:ext>
            </a:extLst>
          </p:cNvPr>
          <p:cNvPicPr>
            <a:picLocks noChangeAspect="1"/>
          </p:cNvPicPr>
          <p:nvPr/>
        </p:nvPicPr>
        <p:blipFill>
          <a:blip r:embed="rId4"/>
          <a:stretch>
            <a:fillRect/>
          </a:stretch>
        </p:blipFill>
        <p:spPr>
          <a:xfrm>
            <a:off x="4470556" y="1172941"/>
            <a:ext cx="7519832" cy="4946764"/>
          </a:xfrm>
          <a:prstGeom prst="rect">
            <a:avLst/>
          </a:prstGeom>
        </p:spPr>
      </p:pic>
      <p:pic>
        <p:nvPicPr>
          <p:cNvPr id="13" name="Picture 12">
            <a:extLst>
              <a:ext uri="{FF2B5EF4-FFF2-40B4-BE49-F238E27FC236}">
                <a16:creationId xmlns:a16="http://schemas.microsoft.com/office/drawing/2014/main" id="{44586479-6D8F-49B5-B1E1-258BFB208FB5}"/>
              </a:ext>
            </a:extLst>
          </p:cNvPr>
          <p:cNvPicPr>
            <a:picLocks noChangeAspect="1"/>
          </p:cNvPicPr>
          <p:nvPr/>
        </p:nvPicPr>
        <p:blipFill>
          <a:blip r:embed="rId5"/>
          <a:stretch>
            <a:fillRect/>
          </a:stretch>
        </p:blipFill>
        <p:spPr>
          <a:xfrm>
            <a:off x="4470554" y="1053317"/>
            <a:ext cx="7519833" cy="5066388"/>
          </a:xfrm>
          <a:prstGeom prst="rect">
            <a:avLst/>
          </a:prstGeom>
        </p:spPr>
      </p:pic>
      <p:pic>
        <p:nvPicPr>
          <p:cNvPr id="14" name="Picture 13">
            <a:extLst>
              <a:ext uri="{FF2B5EF4-FFF2-40B4-BE49-F238E27FC236}">
                <a16:creationId xmlns:a16="http://schemas.microsoft.com/office/drawing/2014/main" id="{44E47DFB-E5A3-4448-8E8F-916663B61166}"/>
              </a:ext>
            </a:extLst>
          </p:cNvPr>
          <p:cNvPicPr>
            <a:picLocks noChangeAspect="1"/>
          </p:cNvPicPr>
          <p:nvPr/>
        </p:nvPicPr>
        <p:blipFill>
          <a:blip r:embed="rId6"/>
          <a:stretch>
            <a:fillRect/>
          </a:stretch>
        </p:blipFill>
        <p:spPr>
          <a:xfrm>
            <a:off x="4471316" y="1034918"/>
            <a:ext cx="7519071" cy="4248516"/>
          </a:xfrm>
          <a:prstGeom prst="rect">
            <a:avLst/>
          </a:prstGeom>
        </p:spPr>
      </p:pic>
      <p:pic>
        <p:nvPicPr>
          <p:cNvPr id="2" name="Picture 1">
            <a:extLst>
              <a:ext uri="{FF2B5EF4-FFF2-40B4-BE49-F238E27FC236}">
                <a16:creationId xmlns:a16="http://schemas.microsoft.com/office/drawing/2014/main" id="{473DAECA-A2AB-4E49-998C-D1E073155E75}"/>
              </a:ext>
            </a:extLst>
          </p:cNvPr>
          <p:cNvPicPr>
            <a:picLocks noChangeAspect="1"/>
          </p:cNvPicPr>
          <p:nvPr/>
        </p:nvPicPr>
        <p:blipFill>
          <a:blip r:embed="rId7"/>
          <a:stretch>
            <a:fillRect/>
          </a:stretch>
        </p:blipFill>
        <p:spPr>
          <a:xfrm>
            <a:off x="6181388" y="1034918"/>
            <a:ext cx="4077367" cy="5084787"/>
          </a:xfrm>
          <a:prstGeom prst="rect">
            <a:avLst/>
          </a:prstGeom>
        </p:spPr>
      </p:pic>
    </p:spTree>
    <p:extLst>
      <p:ext uri="{BB962C8B-B14F-4D97-AF65-F5344CB8AC3E}">
        <p14:creationId xmlns:p14="http://schemas.microsoft.com/office/powerpoint/2010/main" val="260228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9" presetClass="emph" presetSubtype="0" grpId="0" nodeType="withEffect">
                                  <p:stCondLst>
                                    <p:cond delay="0"/>
                                  </p:stCondLst>
                                  <p:childTnLst>
                                    <p:set>
                                      <p:cBhvr>
                                        <p:cTn id="17" dur="indefinite"/>
                                        <p:tgtEl>
                                          <p:spTgt spid="6">
                                            <p:txEl>
                                              <p:pRg st="0" end="0"/>
                                            </p:txEl>
                                          </p:spTgt>
                                        </p:tgtEl>
                                        <p:attrNameLst>
                                          <p:attrName>style.opacity</p:attrName>
                                        </p:attrNameLst>
                                      </p:cBhvr>
                                      <p:to>
                                        <p:strVal val="0.25"/>
                                      </p:to>
                                    </p:set>
                                    <p:animEffect filter="image" prLst="opacity: 0.25">
                                      <p:cBhvr rctx="IE">
                                        <p:cTn id="18" dur="indefinite"/>
                                        <p:tgtEl>
                                          <p:spTgt spid="6">
                                            <p:txEl>
                                              <p:pRg st="0" end="0"/>
                                            </p:txEl>
                                          </p:spTgt>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par>
                                <p:cTn id="30" presetID="9" presetClass="emph" presetSubtype="0" grpId="0" nodeType="withEffect">
                                  <p:stCondLst>
                                    <p:cond delay="0"/>
                                  </p:stCondLst>
                                  <p:childTnLst>
                                    <p:set>
                                      <p:cBhvr>
                                        <p:cTn id="31" dur="indefinite"/>
                                        <p:tgtEl>
                                          <p:spTgt spid="6">
                                            <p:txEl>
                                              <p:pRg st="1" end="1"/>
                                            </p:txEl>
                                          </p:spTgt>
                                        </p:tgtEl>
                                        <p:attrNameLst>
                                          <p:attrName>style.opacity</p:attrName>
                                        </p:attrNameLst>
                                      </p:cBhvr>
                                      <p:to>
                                        <p:strVal val="0.25"/>
                                      </p:to>
                                    </p:set>
                                    <p:animEffect filter="image" prLst="opacity: 0.25">
                                      <p:cBhvr rctx="IE">
                                        <p:cTn id="32" dur="indefinite"/>
                                        <p:tgtEl>
                                          <p:spTgt spid="6">
                                            <p:txEl>
                                              <p:pRg st="1" end="1"/>
                                            </p:txEl>
                                          </p:spTgt>
                                        </p:tgtEl>
                                      </p:cBhvr>
                                    </p:animEffect>
                                  </p:childTnLst>
                                </p:cTn>
                              </p:par>
                              <p:par>
                                <p:cTn id="33" presetID="10" presetClass="exit" presetSubtype="0" fill="hold" nodeType="withEffect">
                                  <p:stCondLst>
                                    <p:cond delay="0"/>
                                  </p:stCondLst>
                                  <p:childTnLst>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9" presetClass="emph" presetSubtype="0" grpId="0" nodeType="withEffect">
                                  <p:stCondLst>
                                    <p:cond delay="0"/>
                                  </p:stCondLst>
                                  <p:childTnLst>
                                    <p:set>
                                      <p:cBhvr>
                                        <p:cTn id="45" dur="indefinite"/>
                                        <p:tgtEl>
                                          <p:spTgt spid="6">
                                            <p:txEl>
                                              <p:pRg st="2" end="2"/>
                                            </p:txEl>
                                          </p:spTgt>
                                        </p:tgtEl>
                                        <p:attrNameLst>
                                          <p:attrName>style.opacity</p:attrName>
                                        </p:attrNameLst>
                                      </p:cBhvr>
                                      <p:to>
                                        <p:strVal val="0.25"/>
                                      </p:to>
                                    </p:set>
                                    <p:animEffect filter="image" prLst="opacity: 0.25">
                                      <p:cBhvr rctx="IE">
                                        <p:cTn id="46" dur="indefinite"/>
                                        <p:tgtEl>
                                          <p:spTgt spid="6">
                                            <p:txEl>
                                              <p:pRg st="2" end="2"/>
                                            </p:txEl>
                                          </p:spTgt>
                                        </p:tgtEl>
                                      </p:cBhvr>
                                    </p:animEffect>
                                  </p:childTnLst>
                                </p:cTn>
                              </p:par>
                              <p:par>
                                <p:cTn id="47" presetID="10" presetClass="exit" presetSubtype="0" fill="hold"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animEffect transition="in" filter="fade">
                                      <p:cBhvr>
                                        <p:cTn id="57" dur="500"/>
                                        <p:tgtEl>
                                          <p:spTgt spid="6">
                                            <p:txEl>
                                              <p:pRg st="4" end="4"/>
                                            </p:txEl>
                                          </p:spTgt>
                                        </p:tgtEl>
                                      </p:cBhvr>
                                    </p:animEffect>
                                  </p:childTnLst>
                                </p:cTn>
                              </p:par>
                              <p:par>
                                <p:cTn id="58" presetID="9" presetClass="emph" presetSubtype="0" grpId="0" nodeType="withEffect">
                                  <p:stCondLst>
                                    <p:cond delay="0"/>
                                  </p:stCondLst>
                                  <p:childTnLst>
                                    <p:set>
                                      <p:cBhvr>
                                        <p:cTn id="59" dur="indefinite"/>
                                        <p:tgtEl>
                                          <p:spTgt spid="6">
                                            <p:txEl>
                                              <p:pRg st="3" end="3"/>
                                            </p:txEl>
                                          </p:spTgt>
                                        </p:tgtEl>
                                        <p:attrNameLst>
                                          <p:attrName>style.opacity</p:attrName>
                                        </p:attrNameLst>
                                      </p:cBhvr>
                                      <p:to>
                                        <p:strVal val="0.25"/>
                                      </p:to>
                                    </p:set>
                                    <p:animEffect filter="image" prLst="opacity: 0.25">
                                      <p:cBhvr rctx="IE">
                                        <p:cTn id="60" dur="indefinite"/>
                                        <p:tgtEl>
                                          <p:spTgt spid="6">
                                            <p:txEl>
                                              <p:pRg st="3" end="3"/>
                                            </p:txEl>
                                          </p:spTgt>
                                        </p:tgtEl>
                                      </p:cBhvr>
                                    </p:animEffect>
                                  </p:childTnLst>
                                </p:cTn>
                              </p:par>
                              <p:par>
                                <p:cTn id="61" presetID="10" presetClass="exit" presetSubtype="0" fill="hold" nodeType="withEffect">
                                  <p:stCondLst>
                                    <p:cond delay="0"/>
                                  </p:stCondLst>
                                  <p:childTnLst>
                                    <p:animEffect transition="out" filter="fade">
                                      <p:cBhvr>
                                        <p:cTn id="62" dur="500"/>
                                        <p:tgtEl>
                                          <p:spTgt spid="12"/>
                                        </p:tgtEl>
                                      </p:cBhvr>
                                    </p:animEffect>
                                    <p:set>
                                      <p:cBhvr>
                                        <p:cTn id="63" dur="1" fill="hold">
                                          <p:stCondLst>
                                            <p:cond delay="499"/>
                                          </p:stCondLst>
                                        </p:cTn>
                                        <p:tgtEl>
                                          <p:spTgt spid="1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
                                            <p:txEl>
                                              <p:pRg st="5" end="5"/>
                                            </p:txEl>
                                          </p:spTgt>
                                        </p:tgtEl>
                                        <p:attrNameLst>
                                          <p:attrName>style.visibility</p:attrName>
                                        </p:attrNameLst>
                                      </p:cBhvr>
                                      <p:to>
                                        <p:strVal val="visible"/>
                                      </p:to>
                                    </p:set>
                                    <p:animEffect transition="in" filter="fade">
                                      <p:cBhvr>
                                        <p:cTn id="68" dur="500"/>
                                        <p:tgtEl>
                                          <p:spTgt spid="6">
                                            <p:txEl>
                                              <p:pRg st="5" end="5"/>
                                            </p:txEl>
                                          </p:spTgt>
                                        </p:tgtEl>
                                      </p:cBhvr>
                                    </p:animEffect>
                                  </p:childTnLst>
                                </p:cTn>
                              </p:par>
                              <p:par>
                                <p:cTn id="69" presetID="9" presetClass="emph" presetSubtype="0" grpId="0" nodeType="withEffect">
                                  <p:stCondLst>
                                    <p:cond delay="0"/>
                                  </p:stCondLst>
                                  <p:childTnLst>
                                    <p:set>
                                      <p:cBhvr>
                                        <p:cTn id="70" dur="indefinite"/>
                                        <p:tgtEl>
                                          <p:spTgt spid="6">
                                            <p:txEl>
                                              <p:pRg st="4" end="4"/>
                                            </p:txEl>
                                          </p:spTgt>
                                        </p:tgtEl>
                                        <p:attrNameLst>
                                          <p:attrName>style.opacity</p:attrName>
                                        </p:attrNameLst>
                                      </p:cBhvr>
                                      <p:to>
                                        <p:strVal val="0.25"/>
                                      </p:to>
                                    </p:set>
                                    <p:animEffect filter="image" prLst="opacity: 0.25">
                                      <p:cBhvr rctx="IE">
                                        <p:cTn id="71" dur="indefinite"/>
                                        <p:tgtEl>
                                          <p:spTgt spid="6">
                                            <p:txEl>
                                              <p:pRg st="4" end="4"/>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
                                            <p:txEl>
                                              <p:pRg st="6" end="6"/>
                                            </p:txEl>
                                          </p:spTgt>
                                        </p:tgtEl>
                                        <p:attrNameLst>
                                          <p:attrName>style.visibility</p:attrName>
                                        </p:attrNameLst>
                                      </p:cBhvr>
                                      <p:to>
                                        <p:strVal val="visible"/>
                                      </p:to>
                                    </p:set>
                                    <p:animEffect transition="in" filter="fade">
                                      <p:cBhvr>
                                        <p:cTn id="79" dur="500"/>
                                        <p:tgtEl>
                                          <p:spTgt spid="6">
                                            <p:txEl>
                                              <p:pRg st="6" end="6"/>
                                            </p:txEl>
                                          </p:spTgt>
                                        </p:tgtEl>
                                      </p:cBhvr>
                                    </p:animEffect>
                                  </p:childTnLst>
                                </p:cTn>
                              </p:par>
                              <p:par>
                                <p:cTn id="80" presetID="9" presetClass="emph" presetSubtype="0" grpId="0" nodeType="withEffect">
                                  <p:stCondLst>
                                    <p:cond delay="0"/>
                                  </p:stCondLst>
                                  <p:childTnLst>
                                    <p:set>
                                      <p:cBhvr>
                                        <p:cTn id="81" dur="indefinite"/>
                                        <p:tgtEl>
                                          <p:spTgt spid="6">
                                            <p:txEl>
                                              <p:pRg st="5" end="5"/>
                                            </p:txEl>
                                          </p:spTgt>
                                        </p:tgtEl>
                                        <p:attrNameLst>
                                          <p:attrName>style.opacity</p:attrName>
                                        </p:attrNameLst>
                                      </p:cBhvr>
                                      <p:to>
                                        <p:strVal val="0.25"/>
                                      </p:to>
                                    </p:set>
                                    <p:animEffect filter="image" prLst="opacity: 0.25">
                                      <p:cBhvr rctx="IE">
                                        <p:cTn id="82" dur="indefinite"/>
                                        <p:tgtEl>
                                          <p:spTgt spid="6">
                                            <p:txEl>
                                              <p:pRg st="5" end="5"/>
                                            </p:txEl>
                                          </p:spTgt>
                                        </p:tgtEl>
                                      </p:cBhvr>
                                    </p:animEffect>
                                  </p:childTnLst>
                                </p:cTn>
                              </p:par>
                              <p:par>
                                <p:cTn id="83" presetID="10" presetClass="exit" presetSubtype="0" fill="hold" nodeType="withEffect">
                                  <p:stCondLst>
                                    <p:cond delay="0"/>
                                  </p:stCondLst>
                                  <p:childTnLst>
                                    <p:animEffect transition="out" filter="fade">
                                      <p:cBhvr>
                                        <p:cTn id="84" dur="500"/>
                                        <p:tgtEl>
                                          <p:spTgt spid="13"/>
                                        </p:tgtEl>
                                      </p:cBhvr>
                                    </p:animEffect>
                                    <p:set>
                                      <p:cBhvr>
                                        <p:cTn id="85" dur="1" fill="hold">
                                          <p:stCondLst>
                                            <p:cond delay="499"/>
                                          </p:stCondLst>
                                        </p:cTn>
                                        <p:tgtEl>
                                          <p:spTgt spid="13"/>
                                        </p:tgtEl>
                                        <p:attrNameLst>
                                          <p:attrName>style.visibility</p:attrName>
                                        </p:attrNameLst>
                                      </p:cBhvr>
                                      <p:to>
                                        <p:strVal val="hidden"/>
                                      </p:to>
                                    </p:se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C889-0419-4C73-B3D0-8BF1C257ED58}"/>
              </a:ext>
            </a:extLst>
          </p:cNvPr>
          <p:cNvSpPr>
            <a:spLocks noGrp="1"/>
          </p:cNvSpPr>
          <p:nvPr>
            <p:ph type="title"/>
          </p:nvPr>
        </p:nvSpPr>
        <p:spPr>
          <a:xfrm>
            <a:off x="801867" y="365125"/>
            <a:ext cx="10515600" cy="612535"/>
          </a:xfrm>
        </p:spPr>
        <p:txBody>
          <a:bodyPr/>
          <a:lstStyle/>
          <a:p>
            <a:r>
              <a:rPr lang="en-US"/>
              <a:t>Eldert Grootenboer</a:t>
            </a:r>
          </a:p>
        </p:txBody>
      </p:sp>
      <p:pic>
        <p:nvPicPr>
          <p:cNvPr id="10" name="Picture 9">
            <a:extLst>
              <a:ext uri="{FF2B5EF4-FFF2-40B4-BE49-F238E27FC236}">
                <a16:creationId xmlns:a16="http://schemas.microsoft.com/office/drawing/2014/main" id="{9512B131-EA34-4AC7-85A2-4277D36B100D}"/>
              </a:ext>
            </a:extLst>
          </p:cNvPr>
          <p:cNvPicPr>
            <a:picLocks noChangeAspect="1"/>
          </p:cNvPicPr>
          <p:nvPr/>
        </p:nvPicPr>
        <p:blipFill>
          <a:blip r:embed="rId2"/>
          <a:stretch>
            <a:fillRect/>
          </a:stretch>
        </p:blipFill>
        <p:spPr>
          <a:xfrm>
            <a:off x="4534758" y="3109177"/>
            <a:ext cx="3425609" cy="1374114"/>
          </a:xfrm>
          <a:prstGeom prst="rect">
            <a:avLst/>
          </a:prstGeom>
        </p:spPr>
      </p:pic>
      <p:pic>
        <p:nvPicPr>
          <p:cNvPr id="1032" name="Picture 8" descr="Image result for motion10 logo&quot;">
            <a:extLst>
              <a:ext uri="{FF2B5EF4-FFF2-40B4-BE49-F238E27FC236}">
                <a16:creationId xmlns:a16="http://schemas.microsoft.com/office/drawing/2014/main" id="{38F3782D-C983-4324-9511-FC155E7F3B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34758" y="1165521"/>
            <a:ext cx="3425609" cy="107050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5EC5C85-ECFA-4F5D-9E19-50CF9EAFA4A2}"/>
              </a:ext>
            </a:extLst>
          </p:cNvPr>
          <p:cNvGrpSpPr/>
          <p:nvPr/>
        </p:nvGrpSpPr>
        <p:grpSpPr>
          <a:xfrm>
            <a:off x="3354904" y="5279070"/>
            <a:ext cx="5482193" cy="946553"/>
            <a:chOff x="4148105" y="5787743"/>
            <a:chExt cx="5482193" cy="946553"/>
          </a:xfrm>
        </p:grpSpPr>
        <p:pic>
          <p:nvPicPr>
            <p:cNvPr id="3" name="Picture 2">
              <a:extLst>
                <a:ext uri="{FF2B5EF4-FFF2-40B4-BE49-F238E27FC236}">
                  <a16:creationId xmlns:a16="http://schemas.microsoft.com/office/drawing/2014/main" id="{0BFD6661-ED92-48E3-9B9C-A30885A4E34D}"/>
                </a:ext>
              </a:extLst>
            </p:cNvPr>
            <p:cNvPicPr>
              <a:picLocks noChangeAspect="1"/>
            </p:cNvPicPr>
            <p:nvPr/>
          </p:nvPicPr>
          <p:blipFill>
            <a:blip r:embed="rId4"/>
            <a:stretch>
              <a:fillRect/>
            </a:stretch>
          </p:blipFill>
          <p:spPr>
            <a:xfrm>
              <a:off x="4148105" y="5863363"/>
              <a:ext cx="907221" cy="870933"/>
            </a:xfrm>
            <a:prstGeom prst="rect">
              <a:avLst/>
            </a:prstGeom>
          </p:spPr>
        </p:pic>
        <p:sp>
          <p:nvSpPr>
            <p:cNvPr id="12" name="TextBox 11">
              <a:extLst>
                <a:ext uri="{FF2B5EF4-FFF2-40B4-BE49-F238E27FC236}">
                  <a16:creationId xmlns:a16="http://schemas.microsoft.com/office/drawing/2014/main" id="{7E803A74-2CC1-4113-A101-CAB2821BA25D}"/>
                </a:ext>
              </a:extLst>
            </p:cNvPr>
            <p:cNvSpPr txBox="1"/>
            <p:nvPr/>
          </p:nvSpPr>
          <p:spPr>
            <a:xfrm>
              <a:off x="5098840" y="5787743"/>
              <a:ext cx="4531458" cy="923330"/>
            </a:xfrm>
            <a:prstGeom prst="rect">
              <a:avLst/>
            </a:prstGeom>
            <a:noFill/>
          </p:spPr>
          <p:txBody>
            <a:bodyPr wrap="square" rtlCol="0">
              <a:spAutoFit/>
            </a:bodyPr>
            <a:lstStyle/>
            <a:p>
              <a:r>
                <a:rPr lang="en-US" sz="3600" dirty="0"/>
                <a:t>@</a:t>
              </a:r>
              <a:r>
                <a:rPr lang="en-US" sz="5400" dirty="0" err="1"/>
                <a:t>egrootenboer</a:t>
              </a:r>
              <a:endParaRPr lang="en-NL" sz="3600" dirty="0"/>
            </a:p>
          </p:txBody>
        </p:sp>
      </p:grpSp>
    </p:spTree>
    <p:extLst>
      <p:ext uri="{BB962C8B-B14F-4D97-AF65-F5344CB8AC3E}">
        <p14:creationId xmlns:p14="http://schemas.microsoft.com/office/powerpoint/2010/main" val="68480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9" presetClass="emph" presetSubtype="0" nodeType="withEffect">
                                  <p:stCondLst>
                                    <p:cond delay="0"/>
                                  </p:stCondLst>
                                  <p:childTnLst>
                                    <p:set>
                                      <p:cBhvr>
                                        <p:cTn id="14" dur="indefinite"/>
                                        <p:tgtEl>
                                          <p:spTgt spid="1032"/>
                                        </p:tgtEl>
                                        <p:attrNameLst>
                                          <p:attrName>style.opacity</p:attrName>
                                        </p:attrNameLst>
                                      </p:cBhvr>
                                      <p:to>
                                        <p:strVal val="0.5"/>
                                      </p:to>
                                    </p:set>
                                    <p:animEffect filter="image" prLst="opacity: 0.5">
                                      <p:cBhvr rctx="IE">
                                        <p:cTn id="15" dur="indefinite"/>
                                        <p:tgtEl>
                                          <p:spTgt spid="10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9" presetClass="emph" presetSubtype="0" nodeType="withEffect">
                                  <p:stCondLst>
                                    <p:cond delay="0"/>
                                  </p:stCondLst>
                                  <p:childTnLst>
                                    <p:set>
                                      <p:cBhvr>
                                        <p:cTn id="22" dur="indefinite"/>
                                        <p:tgtEl>
                                          <p:spTgt spid="10"/>
                                        </p:tgtEl>
                                        <p:attrNameLst>
                                          <p:attrName>style.opacity</p:attrName>
                                        </p:attrNameLst>
                                      </p:cBhvr>
                                      <p:to>
                                        <p:strVal val="0.5"/>
                                      </p:to>
                                    </p:set>
                                    <p:animEffect filter="image" prLst="opacity: 0.5">
                                      <p:cBhvr rctx="IE">
                                        <p:cTn id="23"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EA92-1832-4A55-9C76-8C5A6C5D3BC2}"/>
              </a:ext>
            </a:extLst>
          </p:cNvPr>
          <p:cNvSpPr>
            <a:spLocks noGrp="1"/>
          </p:cNvSpPr>
          <p:nvPr>
            <p:ph type="title"/>
          </p:nvPr>
        </p:nvSpPr>
        <p:spPr>
          <a:xfrm>
            <a:off x="838200" y="365125"/>
            <a:ext cx="10515600" cy="612535"/>
          </a:xfrm>
        </p:spPr>
        <p:txBody>
          <a:bodyPr/>
          <a:lstStyle/>
          <a:p>
            <a:r>
              <a:rPr lang="en-US" dirty="0"/>
              <a:t>Secrets in templates</a:t>
            </a:r>
            <a:endParaRPr lang="en-NL" dirty="0"/>
          </a:p>
        </p:txBody>
      </p:sp>
      <p:sp>
        <p:nvSpPr>
          <p:cNvPr id="3" name="Content Placeholder 2">
            <a:extLst>
              <a:ext uri="{FF2B5EF4-FFF2-40B4-BE49-F238E27FC236}">
                <a16:creationId xmlns:a16="http://schemas.microsoft.com/office/drawing/2014/main" id="{A7DB0A7B-EF14-498F-9DF6-BB80471970DF}"/>
              </a:ext>
            </a:extLst>
          </p:cNvPr>
          <p:cNvSpPr>
            <a:spLocks noGrp="1"/>
          </p:cNvSpPr>
          <p:nvPr>
            <p:ph idx="1"/>
          </p:nvPr>
        </p:nvSpPr>
        <p:spPr>
          <a:xfrm>
            <a:off x="838200" y="1115682"/>
            <a:ext cx="10515600" cy="5606065"/>
          </a:xfrm>
        </p:spPr>
        <p:txBody>
          <a:bodyPr>
            <a:normAutofit/>
          </a:bodyPr>
          <a:lstStyle/>
          <a:p>
            <a:r>
              <a:rPr lang="en-US"/>
              <a:t>Securestring</a:t>
            </a:r>
          </a:p>
          <a:p>
            <a:r>
              <a:rPr lang="en-US"/>
              <a:t>Listkeys</a:t>
            </a:r>
          </a:p>
          <a:p>
            <a:r>
              <a:rPr lang="en-US"/>
              <a:t>Listsecrets</a:t>
            </a:r>
          </a:p>
          <a:p>
            <a:r>
              <a:rPr lang="en-US"/>
              <a:t>Key Vault</a:t>
            </a:r>
          </a:p>
          <a:p>
            <a:endParaRPr lang="en-US"/>
          </a:p>
          <a:p>
            <a:r>
              <a:rPr lang="en-US"/>
              <a:t>How about other settings?</a:t>
            </a:r>
          </a:p>
          <a:p>
            <a:r>
              <a:rPr lang="en-US"/>
              <a:t>List*</a:t>
            </a:r>
            <a:endParaRPr lang="en-US" dirty="0"/>
          </a:p>
        </p:txBody>
      </p:sp>
      <p:pic>
        <p:nvPicPr>
          <p:cNvPr id="4" name="Picture 3">
            <a:extLst>
              <a:ext uri="{FF2B5EF4-FFF2-40B4-BE49-F238E27FC236}">
                <a16:creationId xmlns:a16="http://schemas.microsoft.com/office/drawing/2014/main" id="{8B876436-E659-4B0A-A2E3-B57625F2D5E5}"/>
              </a:ext>
            </a:extLst>
          </p:cNvPr>
          <p:cNvPicPr>
            <a:picLocks noChangeAspect="1"/>
          </p:cNvPicPr>
          <p:nvPr/>
        </p:nvPicPr>
        <p:blipFill>
          <a:blip r:embed="rId2"/>
          <a:stretch>
            <a:fillRect/>
          </a:stretch>
        </p:blipFill>
        <p:spPr>
          <a:xfrm>
            <a:off x="8373012" y="136253"/>
            <a:ext cx="3560158" cy="6096000"/>
          </a:xfrm>
          <a:prstGeom prst="rect">
            <a:avLst/>
          </a:prstGeom>
        </p:spPr>
      </p:pic>
    </p:spTree>
    <p:extLst>
      <p:ext uri="{BB962C8B-B14F-4D97-AF65-F5344CB8AC3E}">
        <p14:creationId xmlns:p14="http://schemas.microsoft.com/office/powerpoint/2010/main" val="41110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9" presetClass="emph" presetSubtype="0" grpId="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9" presetClass="emph" presetSubtype="0" grpId="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par>
                                <p:cTn id="27" presetID="9" presetClass="emph" presetSubtype="0" grpId="0" nodeType="withEffect">
                                  <p:stCondLst>
                                    <p:cond delay="0"/>
                                  </p:stCondLst>
                                  <p:childTnLst>
                                    <p:set>
                                      <p:cBhvr>
                                        <p:cTn id="28" dur="indefinite"/>
                                        <p:tgtEl>
                                          <p:spTgt spid="3">
                                            <p:txEl>
                                              <p:pRg st="2" end="2"/>
                                            </p:txEl>
                                          </p:spTgt>
                                        </p:tgtEl>
                                        <p:attrNameLst>
                                          <p:attrName>style.opacity</p:attrName>
                                        </p:attrNameLst>
                                      </p:cBhvr>
                                      <p:to>
                                        <p:strVal val="0.25"/>
                                      </p:to>
                                    </p:set>
                                    <p:animEffect filter="image" prLst="opacity: 0.25">
                                      <p:cBhvr rctx="IE">
                                        <p:cTn id="29" dur="indefinite"/>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9" presetClass="emph" presetSubtype="0" grpId="0" nodeType="withEffect">
                                  <p:stCondLst>
                                    <p:cond delay="0"/>
                                  </p:stCondLst>
                                  <p:childTnLst>
                                    <p:set>
                                      <p:cBhvr>
                                        <p:cTn id="36" dur="indefinite"/>
                                        <p:tgtEl>
                                          <p:spTgt spid="3">
                                            <p:txEl>
                                              <p:pRg st="3" end="3"/>
                                            </p:txEl>
                                          </p:spTgt>
                                        </p:tgtEl>
                                        <p:attrNameLst>
                                          <p:attrName>style.opacity</p:attrName>
                                        </p:attrNameLst>
                                      </p:cBhvr>
                                      <p:to>
                                        <p:strVal val="0.25"/>
                                      </p:to>
                                    </p:set>
                                    <p:animEffect filter="image" prLst="opacity: 0.2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par>
                                <p:cTn id="43" presetID="9" presetClass="emph" presetSubtype="0" grpId="0" nodeType="withEffect">
                                  <p:stCondLst>
                                    <p:cond delay="0"/>
                                  </p:stCondLst>
                                  <p:childTnLst>
                                    <p:set>
                                      <p:cBhvr>
                                        <p:cTn id="44" dur="indefinite"/>
                                        <p:tgtEl>
                                          <p:spTgt spid="3">
                                            <p:txEl>
                                              <p:pRg st="5" end="5"/>
                                            </p:txEl>
                                          </p:spTgt>
                                        </p:tgtEl>
                                        <p:attrNameLst>
                                          <p:attrName>style.opacity</p:attrName>
                                        </p:attrNameLst>
                                      </p:cBhvr>
                                      <p:to>
                                        <p:strVal val="0.25"/>
                                      </p:to>
                                    </p:set>
                                    <p:animEffect filter="image" prLst="opacity: 0.25">
                                      <p:cBhvr rctx="IE">
                                        <p:cTn id="45" dur="indefinite"/>
                                        <p:tgtEl>
                                          <p:spTgt spid="3">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A65E-2B9B-4282-A0B9-4423537244AA}"/>
              </a:ext>
            </a:extLst>
          </p:cNvPr>
          <p:cNvSpPr>
            <a:spLocks noGrp="1"/>
          </p:cNvSpPr>
          <p:nvPr>
            <p:ph type="title"/>
          </p:nvPr>
        </p:nvSpPr>
        <p:spPr/>
        <p:txBody>
          <a:bodyPr/>
          <a:lstStyle/>
          <a:p>
            <a:r>
              <a:rPr lang="en-US" dirty="0"/>
              <a:t>Deployment</a:t>
            </a:r>
            <a:endParaRPr lang="en-NL" dirty="0"/>
          </a:p>
        </p:txBody>
      </p:sp>
      <p:sp>
        <p:nvSpPr>
          <p:cNvPr id="3" name="Content Placeholder 2">
            <a:extLst>
              <a:ext uri="{FF2B5EF4-FFF2-40B4-BE49-F238E27FC236}">
                <a16:creationId xmlns:a16="http://schemas.microsoft.com/office/drawing/2014/main" id="{31B31395-76E9-4535-ACB7-AA2C531F1417}"/>
              </a:ext>
            </a:extLst>
          </p:cNvPr>
          <p:cNvSpPr>
            <a:spLocks noGrp="1"/>
          </p:cNvSpPr>
          <p:nvPr>
            <p:ph idx="1"/>
          </p:nvPr>
        </p:nvSpPr>
        <p:spPr/>
        <p:txBody>
          <a:bodyPr/>
          <a:lstStyle/>
          <a:p>
            <a:r>
              <a:rPr lang="en-US" dirty="0"/>
              <a:t>Portal</a:t>
            </a:r>
          </a:p>
          <a:p>
            <a:r>
              <a:rPr lang="en-US" dirty="0"/>
              <a:t>PowerShell</a:t>
            </a:r>
          </a:p>
          <a:p>
            <a:r>
              <a:rPr lang="en-US" dirty="0"/>
              <a:t>Azure DevOps</a:t>
            </a:r>
            <a:endParaRPr lang="en-NL" dirty="0"/>
          </a:p>
        </p:txBody>
      </p:sp>
    </p:spTree>
    <p:extLst>
      <p:ext uri="{BB962C8B-B14F-4D97-AF65-F5344CB8AC3E}">
        <p14:creationId xmlns:p14="http://schemas.microsoft.com/office/powerpoint/2010/main" val="246370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4599-C3BC-44EE-9BBD-9AE8BA63B65C}"/>
              </a:ext>
            </a:extLst>
          </p:cNvPr>
          <p:cNvSpPr>
            <a:spLocks noGrp="1"/>
          </p:cNvSpPr>
          <p:nvPr>
            <p:ph type="title"/>
          </p:nvPr>
        </p:nvSpPr>
        <p:spPr/>
        <p:txBody>
          <a:bodyPr/>
          <a:lstStyle/>
          <a:p>
            <a:r>
              <a:rPr lang="en-US" dirty="0"/>
              <a:t>Demo</a:t>
            </a:r>
            <a:endParaRPr lang="en-NL" dirty="0"/>
          </a:p>
        </p:txBody>
      </p:sp>
      <p:pic>
        <p:nvPicPr>
          <p:cNvPr id="12" name="Content Placeholder 11" descr="A screenshot of a cell phone&#10;&#10;Description automatically generated">
            <a:extLst>
              <a:ext uri="{FF2B5EF4-FFF2-40B4-BE49-F238E27FC236}">
                <a16:creationId xmlns:a16="http://schemas.microsoft.com/office/drawing/2014/main" id="{B110EC15-52E0-4F09-BB15-568CB91BDD3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2642" b="33807"/>
          <a:stretch/>
        </p:blipFill>
        <p:spPr>
          <a:xfrm>
            <a:off x="420616" y="2244903"/>
            <a:ext cx="4831524" cy="2368193"/>
          </a:xfrm>
        </p:spPr>
      </p:pic>
      <p:pic>
        <p:nvPicPr>
          <p:cNvPr id="1026" name="Picture 2" descr="Image result for azure devops pipelines transparent&quot;">
            <a:extLst>
              <a:ext uri="{FF2B5EF4-FFF2-40B4-BE49-F238E27FC236}">
                <a16:creationId xmlns:a16="http://schemas.microsoft.com/office/drawing/2014/main" id="{1AE4BF17-ACC5-4095-974B-1F80E4F72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2805" y="2302149"/>
            <a:ext cx="2052303" cy="2052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transparent&quot;">
            <a:extLst>
              <a:ext uri="{FF2B5EF4-FFF2-40B4-BE49-F238E27FC236}">
                <a16:creationId xmlns:a16="http://schemas.microsoft.com/office/drawing/2014/main" id="{C26F7DA7-D676-421D-AF7E-C5E66B3EF1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0708" y="2489315"/>
            <a:ext cx="1708790" cy="17087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6823C0A-3D63-437F-BB5A-0BEAD2831B14}"/>
              </a:ext>
            </a:extLst>
          </p:cNvPr>
          <p:cNvCxnSpPr>
            <a:cxnSpLocks/>
            <a:stCxn id="1028" idx="3"/>
            <a:endCxn id="1026" idx="1"/>
          </p:cNvCxnSpPr>
          <p:nvPr/>
        </p:nvCxnSpPr>
        <p:spPr>
          <a:xfrm flipV="1">
            <a:off x="8429498" y="3328301"/>
            <a:ext cx="1473307" cy="15409"/>
          </a:xfrm>
          <a:prstGeom prst="straightConnector1">
            <a:avLst/>
          </a:prstGeom>
          <a:ln w="571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27BC69-ED63-47D1-9653-582DDAB0D970}"/>
              </a:ext>
            </a:extLst>
          </p:cNvPr>
          <p:cNvCxnSpPr>
            <a:cxnSpLocks/>
            <a:endCxn id="1028" idx="1"/>
          </p:cNvCxnSpPr>
          <p:nvPr/>
        </p:nvCxnSpPr>
        <p:spPr>
          <a:xfrm flipV="1">
            <a:off x="5600108" y="3343710"/>
            <a:ext cx="1120600" cy="4942"/>
          </a:xfrm>
          <a:prstGeom prst="straightConnector1">
            <a:avLst/>
          </a:prstGeom>
          <a:ln w="571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C5391D4-3B6B-41F3-81B1-600357440BC4}"/>
              </a:ext>
            </a:extLst>
          </p:cNvPr>
          <p:cNvSpPr/>
          <p:nvPr/>
        </p:nvSpPr>
        <p:spPr>
          <a:xfrm>
            <a:off x="236892" y="2316369"/>
            <a:ext cx="5363216" cy="230146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1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CE0AD9-C085-43B1-B0AB-04A140F42C4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dirty="0"/>
              <a:t>Quality assurance</a:t>
            </a:r>
          </a:p>
        </p:txBody>
      </p:sp>
      <p:pic>
        <p:nvPicPr>
          <p:cNvPr id="2" name="Picture 1">
            <a:extLst>
              <a:ext uri="{FF2B5EF4-FFF2-40B4-BE49-F238E27FC236}">
                <a16:creationId xmlns:a16="http://schemas.microsoft.com/office/drawing/2014/main" id="{8740895F-6AED-41C7-AEB5-4B3F10849D88}"/>
              </a:ext>
            </a:extLst>
          </p:cNvPr>
          <p:cNvPicPr>
            <a:picLocks noChangeAspect="1"/>
          </p:cNvPicPr>
          <p:nvPr/>
        </p:nvPicPr>
        <p:blipFill rotWithShape="1">
          <a:blip r:embed="rId3"/>
          <a:srcRect t="7976"/>
          <a:stretch/>
        </p:blipFill>
        <p:spPr>
          <a:xfrm>
            <a:off x="-3983" y="10"/>
            <a:ext cx="12192000" cy="4571990"/>
          </a:xfrm>
          <a:prstGeom prst="rect">
            <a:avLst/>
          </a:prstGeom>
        </p:spPr>
      </p:pic>
      <p:cxnSp>
        <p:nvCxnSpPr>
          <p:cNvPr id="78" name="Straight Connector 77">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10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53852-2899-45BB-8592-B6A8DB64BD61}"/>
              </a:ext>
            </a:extLst>
          </p:cNvPr>
          <p:cNvPicPr>
            <a:picLocks noChangeAspect="1"/>
          </p:cNvPicPr>
          <p:nvPr/>
        </p:nvPicPr>
        <p:blipFill>
          <a:blip r:embed="rId3"/>
          <a:stretch>
            <a:fillRect/>
          </a:stretch>
        </p:blipFill>
        <p:spPr>
          <a:xfrm>
            <a:off x="12262306" y="1111303"/>
            <a:ext cx="789580" cy="4234180"/>
          </a:xfrm>
          <a:prstGeom prst="rect">
            <a:avLst/>
          </a:prstGeom>
        </p:spPr>
      </p:pic>
      <p:sp>
        <p:nvSpPr>
          <p:cNvPr id="14" name="Title 13">
            <a:extLst>
              <a:ext uri="{FF2B5EF4-FFF2-40B4-BE49-F238E27FC236}">
                <a16:creationId xmlns:a16="http://schemas.microsoft.com/office/drawing/2014/main" id="{6DBCDC22-567E-4D95-9781-205896941D91}"/>
              </a:ext>
            </a:extLst>
          </p:cNvPr>
          <p:cNvSpPr>
            <a:spLocks noGrp="1"/>
          </p:cNvSpPr>
          <p:nvPr>
            <p:ph type="title"/>
          </p:nvPr>
        </p:nvSpPr>
        <p:spPr/>
        <p:txBody>
          <a:bodyPr/>
          <a:lstStyle/>
          <a:p>
            <a:r>
              <a:rPr lang="en-US" dirty="0" err="1"/>
              <a:t>WhatIf</a:t>
            </a:r>
            <a:endParaRPr lang="en-NL" dirty="0"/>
          </a:p>
        </p:txBody>
      </p:sp>
      <p:sp>
        <p:nvSpPr>
          <p:cNvPr id="5" name="Content Placeholder 4">
            <a:extLst>
              <a:ext uri="{FF2B5EF4-FFF2-40B4-BE49-F238E27FC236}">
                <a16:creationId xmlns:a16="http://schemas.microsoft.com/office/drawing/2014/main" id="{A394152B-64EA-4505-89F2-14AD2F23830E}"/>
              </a:ext>
            </a:extLst>
          </p:cNvPr>
          <p:cNvSpPr>
            <a:spLocks noGrp="1"/>
          </p:cNvSpPr>
          <p:nvPr>
            <p:ph idx="1"/>
          </p:nvPr>
        </p:nvSpPr>
        <p:spPr/>
        <p:txBody>
          <a:bodyPr>
            <a:normAutofit/>
          </a:bodyPr>
          <a:lstStyle/>
          <a:p>
            <a:r>
              <a:rPr lang="en-US" dirty="0"/>
              <a:t>PowerShell</a:t>
            </a:r>
          </a:p>
          <a:p>
            <a:r>
              <a:rPr lang="en-US" dirty="0"/>
              <a:t>Calculates desired state</a:t>
            </a:r>
          </a:p>
          <a:p>
            <a:r>
              <a:rPr lang="en-US" dirty="0"/>
              <a:t>Retrieves current state</a:t>
            </a:r>
          </a:p>
          <a:p>
            <a:r>
              <a:rPr lang="en-US" dirty="0"/>
              <a:t>Noise suppression service</a:t>
            </a:r>
          </a:p>
          <a:p>
            <a:r>
              <a:rPr lang="en-US" dirty="0"/>
              <a:t>Calculated diff</a:t>
            </a:r>
          </a:p>
        </p:txBody>
      </p:sp>
    </p:spTree>
    <p:extLst>
      <p:ext uri="{BB962C8B-B14F-4D97-AF65-F5344CB8AC3E}">
        <p14:creationId xmlns:p14="http://schemas.microsoft.com/office/powerpoint/2010/main" val="369576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0" nodeType="withEffect">
                                  <p:stCondLst>
                                    <p:cond delay="0"/>
                                  </p:stCondLst>
                                  <p:childTnLst>
                                    <p:set>
                                      <p:cBhvr>
                                        <p:cTn id="14" dur="indefinite"/>
                                        <p:tgtEl>
                                          <p:spTgt spid="5">
                                            <p:txEl>
                                              <p:pRg st="0" end="0"/>
                                            </p:txEl>
                                          </p:spTgt>
                                        </p:tgtEl>
                                        <p:attrNameLst>
                                          <p:attrName>style.opacity</p:attrName>
                                        </p:attrNameLst>
                                      </p:cBhvr>
                                      <p:to>
                                        <p:strVal val="0.25"/>
                                      </p:to>
                                    </p:set>
                                    <p:animEffect filter="image" prLst="opacity: 0.2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9" presetClass="emph" presetSubtype="0" grpId="0" nodeType="withEffect">
                                  <p:stCondLst>
                                    <p:cond delay="0"/>
                                  </p:stCondLst>
                                  <p:childTnLst>
                                    <p:set>
                                      <p:cBhvr>
                                        <p:cTn id="22" dur="indefinite"/>
                                        <p:tgtEl>
                                          <p:spTgt spid="5">
                                            <p:txEl>
                                              <p:pRg st="1" end="1"/>
                                            </p:txEl>
                                          </p:spTgt>
                                        </p:tgtEl>
                                        <p:attrNameLst>
                                          <p:attrName>style.opacity</p:attrName>
                                        </p:attrNameLst>
                                      </p:cBhvr>
                                      <p:to>
                                        <p:strVal val="0.25"/>
                                      </p:to>
                                    </p:set>
                                    <p:animEffect filter="image" prLst="opacity: 0.25">
                                      <p:cBhvr rctx="IE">
                                        <p:cTn id="23" dur="indefinite"/>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9" presetClass="emph" presetSubtype="0" grpId="0" nodeType="withEffect">
                                  <p:stCondLst>
                                    <p:cond delay="0"/>
                                  </p:stCondLst>
                                  <p:childTnLst>
                                    <p:set>
                                      <p:cBhvr>
                                        <p:cTn id="30" dur="indefinite"/>
                                        <p:tgtEl>
                                          <p:spTgt spid="5">
                                            <p:txEl>
                                              <p:pRg st="2" end="2"/>
                                            </p:txEl>
                                          </p:spTgt>
                                        </p:tgtEl>
                                        <p:attrNameLst>
                                          <p:attrName>style.opacity</p:attrName>
                                        </p:attrNameLst>
                                      </p:cBhvr>
                                      <p:to>
                                        <p:strVal val="0.25"/>
                                      </p:to>
                                    </p:set>
                                    <p:animEffect filter="image" prLst="opacity: 0.2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0" nodeType="withEffect">
                                  <p:stCondLst>
                                    <p:cond delay="0"/>
                                  </p:stCondLst>
                                  <p:childTnLst>
                                    <p:set>
                                      <p:cBhvr>
                                        <p:cTn id="38" dur="indefinite"/>
                                        <p:tgtEl>
                                          <p:spTgt spid="5">
                                            <p:txEl>
                                              <p:pRg st="3" end="3"/>
                                            </p:txEl>
                                          </p:spTgt>
                                        </p:tgtEl>
                                        <p:attrNameLst>
                                          <p:attrName>style.opacity</p:attrName>
                                        </p:attrNameLst>
                                      </p:cBhvr>
                                      <p:to>
                                        <p:strVal val="0.25"/>
                                      </p:to>
                                    </p:set>
                                    <p:animEffect filter="image" prLst="opacity: 0.25">
                                      <p:cBhvr rctx="IE">
                                        <p:cTn id="39"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Template Toolkit</a:t>
            </a:r>
          </a:p>
        </p:txBody>
      </p:sp>
      <p:sp>
        <p:nvSpPr>
          <p:cNvPr id="6" name="Text Placeholder 5"/>
          <p:cNvSpPr>
            <a:spLocks noGrp="1"/>
          </p:cNvSpPr>
          <p:nvPr>
            <p:ph idx="1"/>
          </p:nvPr>
        </p:nvSpPr>
        <p:spPr/>
        <p:txBody>
          <a:bodyPr>
            <a:normAutofit/>
          </a:bodyPr>
          <a:lstStyle/>
          <a:p>
            <a:r>
              <a:rPr lang="en-US" dirty="0"/>
              <a:t>Static Analysis for ARM Templates</a:t>
            </a:r>
          </a:p>
          <a:p>
            <a:r>
              <a:rPr lang="en-US" dirty="0"/>
              <a:t>PowerShell Core (&amp; PowerShell)</a:t>
            </a:r>
          </a:p>
        </p:txBody>
      </p:sp>
    </p:spTree>
    <p:extLst>
      <p:ext uri="{BB962C8B-B14F-4D97-AF65-F5344CB8AC3E}">
        <p14:creationId xmlns:p14="http://schemas.microsoft.com/office/powerpoint/2010/main" val="73874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9" presetClass="emph" presetSubtype="0" grpId="0" nodeType="withEffect">
                                  <p:stCondLst>
                                    <p:cond delay="0"/>
                                  </p:stCondLst>
                                  <p:childTnLst>
                                    <p:set>
                                      <p:cBhvr>
                                        <p:cTn id="14" dur="indefinite"/>
                                        <p:tgtEl>
                                          <p:spTgt spid="6">
                                            <p:txEl>
                                              <p:pRg st="0" end="0"/>
                                            </p:txEl>
                                          </p:spTgt>
                                        </p:tgtEl>
                                        <p:attrNameLst>
                                          <p:attrName>style.opacity</p:attrName>
                                        </p:attrNameLst>
                                      </p:cBhvr>
                                      <p:to>
                                        <p:strVal val="0.25"/>
                                      </p:to>
                                    </p:set>
                                    <p:animEffect filter="image" prLst="opacity: 0.25">
                                      <p:cBhvr rctx="IE">
                                        <p:cTn id="15" dur="indefinite"/>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Deployment script</a:t>
            </a:r>
          </a:p>
        </p:txBody>
      </p:sp>
      <p:sp>
        <p:nvSpPr>
          <p:cNvPr id="6" name="Text Placeholder 5"/>
          <p:cNvSpPr>
            <a:spLocks noGrp="1"/>
          </p:cNvSpPr>
          <p:nvPr>
            <p:ph idx="1"/>
          </p:nvPr>
        </p:nvSpPr>
        <p:spPr/>
        <p:txBody>
          <a:bodyPr>
            <a:normAutofit/>
          </a:bodyPr>
          <a:lstStyle/>
          <a:p>
            <a:r>
              <a:rPr lang="en-US" dirty="0"/>
              <a:t>Run arbitrary script</a:t>
            </a:r>
          </a:p>
          <a:p>
            <a:r>
              <a:rPr lang="en-US" dirty="0"/>
              <a:t>Replace scripts in pipeline</a:t>
            </a:r>
          </a:p>
          <a:p>
            <a:r>
              <a:rPr lang="en-US" dirty="0"/>
              <a:t>Think idempotently</a:t>
            </a:r>
          </a:p>
          <a:p>
            <a:r>
              <a:rPr lang="en-US" dirty="0"/>
              <a:t>Not allowed at MS</a:t>
            </a:r>
          </a:p>
        </p:txBody>
      </p:sp>
    </p:spTree>
    <p:extLst>
      <p:ext uri="{BB962C8B-B14F-4D97-AF65-F5344CB8AC3E}">
        <p14:creationId xmlns:p14="http://schemas.microsoft.com/office/powerpoint/2010/main" val="67592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9" presetClass="emph" presetSubtype="0" grpId="0" nodeType="withEffect">
                                  <p:stCondLst>
                                    <p:cond delay="0"/>
                                  </p:stCondLst>
                                  <p:childTnLst>
                                    <p:set>
                                      <p:cBhvr>
                                        <p:cTn id="14" dur="indefinite"/>
                                        <p:tgtEl>
                                          <p:spTgt spid="6">
                                            <p:txEl>
                                              <p:pRg st="0" end="0"/>
                                            </p:txEl>
                                          </p:spTgt>
                                        </p:tgtEl>
                                        <p:attrNameLst>
                                          <p:attrName>style.opacity</p:attrName>
                                        </p:attrNameLst>
                                      </p:cBhvr>
                                      <p:to>
                                        <p:strVal val="0.25"/>
                                      </p:to>
                                    </p:set>
                                    <p:animEffect filter="image" prLst="opacity: 0.25">
                                      <p:cBhvr rctx="IE">
                                        <p:cTn id="15" dur="indefinite"/>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9" presetClass="emph" presetSubtype="0" grpId="0" nodeType="withEffect">
                                  <p:stCondLst>
                                    <p:cond delay="0"/>
                                  </p:stCondLst>
                                  <p:childTnLst>
                                    <p:set>
                                      <p:cBhvr>
                                        <p:cTn id="22" dur="indefinite"/>
                                        <p:tgtEl>
                                          <p:spTgt spid="6">
                                            <p:txEl>
                                              <p:pRg st="1" end="1"/>
                                            </p:txEl>
                                          </p:spTgt>
                                        </p:tgtEl>
                                        <p:attrNameLst>
                                          <p:attrName>style.opacity</p:attrName>
                                        </p:attrNameLst>
                                      </p:cBhvr>
                                      <p:to>
                                        <p:strVal val="0.25"/>
                                      </p:to>
                                    </p:set>
                                    <p:animEffect filter="image" prLst="opacity: 0.25">
                                      <p:cBhvr rctx="IE">
                                        <p:cTn id="23" dur="indefinite"/>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9" presetClass="emph" presetSubtype="0" grpId="0" nodeType="withEffect">
                                  <p:stCondLst>
                                    <p:cond delay="0"/>
                                  </p:stCondLst>
                                  <p:childTnLst>
                                    <p:set>
                                      <p:cBhvr>
                                        <p:cTn id="30" dur="indefinite"/>
                                        <p:tgtEl>
                                          <p:spTgt spid="6">
                                            <p:txEl>
                                              <p:pRg st="2" end="2"/>
                                            </p:txEl>
                                          </p:spTgt>
                                        </p:tgtEl>
                                        <p:attrNameLst>
                                          <p:attrName>style.opacity</p:attrName>
                                        </p:attrNameLst>
                                      </p:cBhvr>
                                      <p:to>
                                        <p:strVal val="0.25"/>
                                      </p:to>
                                    </p:set>
                                    <p:animEffect filter="image" prLst="opacity: 0.25">
                                      <p:cBhvr rctx="IE">
                                        <p:cTn id="31"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4599-C3BC-44EE-9BBD-9AE8BA63B65C}"/>
              </a:ext>
            </a:extLst>
          </p:cNvPr>
          <p:cNvSpPr>
            <a:spLocks noGrp="1"/>
          </p:cNvSpPr>
          <p:nvPr>
            <p:ph type="title"/>
          </p:nvPr>
        </p:nvSpPr>
        <p:spPr/>
        <p:txBody>
          <a:bodyPr/>
          <a:lstStyle/>
          <a:p>
            <a:r>
              <a:rPr lang="en-US" dirty="0"/>
              <a:t>Demo</a:t>
            </a:r>
            <a:endParaRPr lang="en-NL" dirty="0"/>
          </a:p>
        </p:txBody>
      </p:sp>
      <p:pic>
        <p:nvPicPr>
          <p:cNvPr id="12" name="Picture 8" descr="Question Mark, Pile, Questions, Symbol, Ask, Help">
            <a:extLst>
              <a:ext uri="{FF2B5EF4-FFF2-40B4-BE49-F238E27FC236}">
                <a16:creationId xmlns:a16="http://schemas.microsoft.com/office/drawing/2014/main" id="{D770ABAD-0689-47F5-B824-7BD4524956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0" y="1360488"/>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0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CE0AD9-C085-43B1-B0AB-04A140F42C4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dirty="0"/>
              <a:t>Almost done…</a:t>
            </a:r>
            <a:endParaRPr lang="en-US"/>
          </a:p>
        </p:txBody>
      </p:sp>
      <p:pic>
        <p:nvPicPr>
          <p:cNvPr id="3074" name="Picture 2">
            <a:extLst>
              <a:ext uri="{FF2B5EF4-FFF2-40B4-BE49-F238E27FC236}">
                <a16:creationId xmlns:a16="http://schemas.microsoft.com/office/drawing/2014/main" id="{9B1F9CA3-9D12-438B-88C8-50878E9E9F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43" b="12023"/>
          <a:stretch/>
        </p:blipFill>
        <p:spPr bwMode="auto">
          <a:xfrm>
            <a:off x="-3983" y="10"/>
            <a:ext cx="12192000" cy="4571990"/>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97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E5C4-3BCB-4FB3-90EB-5277982B5304}"/>
              </a:ext>
            </a:extLst>
          </p:cNvPr>
          <p:cNvSpPr>
            <a:spLocks noGrp="1"/>
          </p:cNvSpPr>
          <p:nvPr>
            <p:ph type="title"/>
          </p:nvPr>
        </p:nvSpPr>
        <p:spPr>
          <a:xfrm>
            <a:off x="838200" y="365125"/>
            <a:ext cx="10515600" cy="612535"/>
          </a:xfrm>
        </p:spPr>
        <p:txBody>
          <a:bodyPr/>
          <a:lstStyle/>
          <a:p>
            <a:r>
              <a:rPr lang="en-US" dirty="0"/>
              <a:t>Take </a:t>
            </a:r>
            <a:r>
              <a:rPr lang="en-US" dirty="0" err="1"/>
              <a:t>aways</a:t>
            </a:r>
            <a:endParaRPr lang="en-NL" dirty="0"/>
          </a:p>
        </p:txBody>
      </p:sp>
      <p:sp>
        <p:nvSpPr>
          <p:cNvPr id="3" name="Content Placeholder 2">
            <a:extLst>
              <a:ext uri="{FF2B5EF4-FFF2-40B4-BE49-F238E27FC236}">
                <a16:creationId xmlns:a16="http://schemas.microsoft.com/office/drawing/2014/main" id="{80B69FA6-835B-428C-BA49-EF5E02DD1220}"/>
              </a:ext>
            </a:extLst>
          </p:cNvPr>
          <p:cNvSpPr>
            <a:spLocks noGrp="1"/>
          </p:cNvSpPr>
          <p:nvPr>
            <p:ph idx="1"/>
          </p:nvPr>
        </p:nvSpPr>
        <p:spPr>
          <a:xfrm>
            <a:off x="838200" y="1115682"/>
            <a:ext cx="10515600" cy="5606065"/>
          </a:xfrm>
        </p:spPr>
        <p:txBody>
          <a:bodyPr/>
          <a:lstStyle/>
          <a:p>
            <a:r>
              <a:rPr lang="en-US" dirty="0"/>
              <a:t>Implement resources as IaC</a:t>
            </a:r>
          </a:p>
          <a:p>
            <a:r>
              <a:rPr lang="en-US" dirty="0"/>
              <a:t>Follow best practices</a:t>
            </a:r>
          </a:p>
          <a:p>
            <a:r>
              <a:rPr lang="en-US" dirty="0"/>
              <a:t>VS Code is your friend</a:t>
            </a:r>
          </a:p>
          <a:p>
            <a:r>
              <a:rPr lang="en-US" dirty="0"/>
              <a:t>Automate everything</a:t>
            </a:r>
          </a:p>
          <a:p>
            <a:r>
              <a:rPr lang="en-US" dirty="0"/>
              <a:t>Keep improving quality</a:t>
            </a:r>
          </a:p>
        </p:txBody>
      </p:sp>
    </p:spTree>
    <p:extLst>
      <p:ext uri="{BB962C8B-B14F-4D97-AF65-F5344CB8AC3E}">
        <p14:creationId xmlns:p14="http://schemas.microsoft.com/office/powerpoint/2010/main" val="240309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CE0AD9-C085-43B1-B0AB-04A140F42C4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dirty="0"/>
              <a:t>Cloud Migration</a:t>
            </a:r>
          </a:p>
        </p:txBody>
      </p:sp>
      <p:pic>
        <p:nvPicPr>
          <p:cNvPr id="26" name="Picture 4" descr="Image">
            <a:extLst>
              <a:ext uri="{FF2B5EF4-FFF2-40B4-BE49-F238E27FC236}">
                <a16:creationId xmlns:a16="http://schemas.microsoft.com/office/drawing/2014/main" id="{95515982-BC40-48EB-B36E-254EDD7091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983" y="10"/>
            <a:ext cx="12192000" cy="457199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1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46D6-B3F5-49B9-A812-9A5AAC122630}"/>
              </a:ext>
            </a:extLst>
          </p:cNvPr>
          <p:cNvSpPr>
            <a:spLocks noGrp="1"/>
          </p:cNvSpPr>
          <p:nvPr>
            <p:ph type="title"/>
          </p:nvPr>
        </p:nvSpPr>
        <p:spPr/>
        <p:txBody>
          <a:bodyPr/>
          <a:lstStyle/>
          <a:p>
            <a:r>
              <a:rPr lang="en-US" dirty="0"/>
              <a:t>Resources</a:t>
            </a:r>
            <a:endParaRPr lang="en-NL" dirty="0"/>
          </a:p>
        </p:txBody>
      </p:sp>
      <p:sp>
        <p:nvSpPr>
          <p:cNvPr id="3" name="Content Placeholder 2">
            <a:extLst>
              <a:ext uri="{FF2B5EF4-FFF2-40B4-BE49-F238E27FC236}">
                <a16:creationId xmlns:a16="http://schemas.microsoft.com/office/drawing/2014/main" id="{18BC557D-597B-49A3-B893-50A804BEAB46}"/>
              </a:ext>
            </a:extLst>
          </p:cNvPr>
          <p:cNvSpPr>
            <a:spLocks noGrp="1"/>
          </p:cNvSpPr>
          <p:nvPr>
            <p:ph idx="1"/>
          </p:nvPr>
        </p:nvSpPr>
        <p:spPr/>
        <p:txBody>
          <a:bodyPr>
            <a:normAutofit fontScale="62500" lnSpcReduction="20000"/>
          </a:bodyPr>
          <a:lstStyle/>
          <a:p>
            <a:r>
              <a:rPr lang="en-US" dirty="0"/>
              <a:t>New to ARM: </a:t>
            </a:r>
            <a:r>
              <a:rPr lang="en-US" dirty="0">
                <a:hlinkClick r:id="rId2"/>
              </a:rPr>
              <a:t>aka.ms/</a:t>
            </a:r>
            <a:r>
              <a:rPr lang="en-US" dirty="0" err="1">
                <a:hlinkClick r:id="rId2"/>
              </a:rPr>
              <a:t>justLearnARM</a:t>
            </a:r>
            <a:endParaRPr lang="en-US" dirty="0"/>
          </a:p>
          <a:p>
            <a:pPr marL="285750" indent="-285750"/>
            <a:r>
              <a:rPr lang="en-US" dirty="0"/>
              <a:t>Link to all templates: </a:t>
            </a:r>
            <a:r>
              <a:rPr lang="en-US" dirty="0">
                <a:hlinkClick r:id="rId3"/>
              </a:rPr>
              <a:t>https://azure.microsoft.com/en-us/documentation/templates/</a:t>
            </a:r>
            <a:endParaRPr lang="en-US" dirty="0"/>
          </a:p>
          <a:p>
            <a:pPr marL="285750" indent="-285750"/>
            <a:r>
              <a:rPr lang="en-US" dirty="0"/>
              <a:t>GitHub: </a:t>
            </a:r>
            <a:r>
              <a:rPr lang="en-US" dirty="0">
                <a:hlinkClick r:id="rId4"/>
              </a:rPr>
              <a:t>https://github.com/Azure/azure-quickstart-templates</a:t>
            </a:r>
            <a:endParaRPr lang="en-US" dirty="0"/>
          </a:p>
          <a:p>
            <a:pPr marL="285750" indent="-285750"/>
            <a:r>
              <a:rPr lang="en-US" dirty="0"/>
              <a:t>Visual Studio Code Extensions: </a:t>
            </a:r>
            <a:r>
              <a:rPr lang="en-US" dirty="0">
                <a:hlinkClick r:id="rId5"/>
              </a:rPr>
              <a:t>https://marketplace.visualstudio.com/VSCode</a:t>
            </a:r>
            <a:endParaRPr lang="en-US" dirty="0">
              <a:hlinkClick r:id="rId6"/>
            </a:endParaRPr>
          </a:p>
          <a:p>
            <a:r>
              <a:rPr lang="en-US" dirty="0"/>
              <a:t>Template Toolkit: </a:t>
            </a:r>
            <a:r>
              <a:rPr lang="en-US" dirty="0">
                <a:hlinkClick r:id="rId6"/>
              </a:rPr>
              <a:t>https://aka.ms/arm-ttk</a:t>
            </a:r>
            <a:endParaRPr lang="en-US" dirty="0"/>
          </a:p>
          <a:p>
            <a:pPr lvl="1"/>
            <a:r>
              <a:rPr lang="en-US" dirty="0"/>
              <a:t>Latest release: </a:t>
            </a:r>
            <a:r>
              <a:rPr lang="en-US" dirty="0">
                <a:hlinkClick r:id="rId7"/>
              </a:rPr>
              <a:t>https://aka.ms/arm-ttk-latest</a:t>
            </a:r>
            <a:endParaRPr lang="en-US" dirty="0"/>
          </a:p>
          <a:p>
            <a:r>
              <a:rPr lang="en-US" dirty="0"/>
              <a:t>Previews: </a:t>
            </a:r>
            <a:r>
              <a:rPr lang="en-US" dirty="0">
                <a:solidFill>
                  <a:srgbClr val="000000"/>
                </a:solidFill>
                <a:latin typeface="Segoe UI"/>
                <a:hlinkClick r:id="rId8"/>
              </a:rPr>
              <a:t>aka.ms/</a:t>
            </a:r>
            <a:r>
              <a:rPr lang="en-US" dirty="0" err="1">
                <a:solidFill>
                  <a:srgbClr val="000000"/>
                </a:solidFill>
                <a:latin typeface="Segoe UI"/>
                <a:hlinkClick r:id="rId8"/>
              </a:rPr>
              <a:t>ARMTemplatePreviews</a:t>
            </a:r>
            <a:r>
              <a:rPr lang="en-US" dirty="0">
                <a:solidFill>
                  <a:srgbClr val="000000"/>
                </a:solidFill>
                <a:latin typeface="Segoe UI"/>
              </a:rPr>
              <a:t> </a:t>
            </a:r>
          </a:p>
          <a:p>
            <a:r>
              <a:rPr lang="en-US" dirty="0"/>
              <a:t>Best practices: </a:t>
            </a:r>
            <a:r>
              <a:rPr lang="en-US" dirty="0">
                <a:hlinkClick r:id="rId9"/>
              </a:rPr>
              <a:t>https://github.com/Azure/azure-quickstart-templates/blob/master/1-CONTRIBUTION-GUIDE/best-practices.md</a:t>
            </a:r>
            <a:r>
              <a:rPr lang="en-US" dirty="0"/>
              <a:t> </a:t>
            </a:r>
          </a:p>
        </p:txBody>
      </p:sp>
    </p:spTree>
    <p:extLst>
      <p:ext uri="{BB962C8B-B14F-4D97-AF65-F5344CB8AC3E}">
        <p14:creationId xmlns:p14="http://schemas.microsoft.com/office/powerpoint/2010/main" val="258638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4" name="Picture 10" descr="Image result for boskalis &quot;de rotterdam&quot;&quot;">
            <a:extLst>
              <a:ext uri="{FF2B5EF4-FFF2-40B4-BE49-F238E27FC236}">
                <a16:creationId xmlns:a16="http://schemas.microsoft.com/office/drawing/2014/main" id="{15FC6C5E-38EB-4E6C-894E-F4E602B9C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88" b="16932"/>
          <a:stretch/>
        </p:blipFill>
        <p:spPr bwMode="auto">
          <a:xfrm>
            <a:off x="0" y="0"/>
            <a:ext cx="12192000" cy="4571990"/>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E21F369-1F2A-4779-B7E3-A893FC61473A}"/>
              </a:ext>
            </a:extLst>
          </p:cNvPr>
          <p:cNvGrpSpPr/>
          <p:nvPr/>
        </p:nvGrpSpPr>
        <p:grpSpPr>
          <a:xfrm>
            <a:off x="2947309" y="5231943"/>
            <a:ext cx="5399291" cy="946553"/>
            <a:chOff x="4148105" y="5787743"/>
            <a:chExt cx="5922405" cy="946553"/>
          </a:xfrm>
        </p:grpSpPr>
        <p:pic>
          <p:nvPicPr>
            <p:cNvPr id="18" name="Picture 17">
              <a:extLst>
                <a:ext uri="{FF2B5EF4-FFF2-40B4-BE49-F238E27FC236}">
                  <a16:creationId xmlns:a16="http://schemas.microsoft.com/office/drawing/2014/main" id="{A3AE3017-B372-4C5C-85B9-E6D17E423A5C}"/>
                </a:ext>
              </a:extLst>
            </p:cNvPr>
            <p:cNvPicPr>
              <a:picLocks noChangeAspect="1"/>
            </p:cNvPicPr>
            <p:nvPr/>
          </p:nvPicPr>
          <p:blipFill>
            <a:blip r:embed="rId4"/>
            <a:stretch>
              <a:fillRect/>
            </a:stretch>
          </p:blipFill>
          <p:spPr>
            <a:xfrm>
              <a:off x="4148105" y="5863363"/>
              <a:ext cx="907221" cy="870933"/>
            </a:xfrm>
            <a:prstGeom prst="rect">
              <a:avLst/>
            </a:prstGeom>
          </p:spPr>
        </p:pic>
        <p:sp>
          <p:nvSpPr>
            <p:cNvPr id="19" name="TextBox 18">
              <a:extLst>
                <a:ext uri="{FF2B5EF4-FFF2-40B4-BE49-F238E27FC236}">
                  <a16:creationId xmlns:a16="http://schemas.microsoft.com/office/drawing/2014/main" id="{E36F3FF3-B933-49EA-AA5A-E79C7CEDCB0F}"/>
                </a:ext>
              </a:extLst>
            </p:cNvPr>
            <p:cNvSpPr txBox="1"/>
            <p:nvPr/>
          </p:nvSpPr>
          <p:spPr>
            <a:xfrm>
              <a:off x="5098839" y="5787743"/>
              <a:ext cx="4971671" cy="923330"/>
            </a:xfrm>
            <a:prstGeom prst="rect">
              <a:avLst/>
            </a:prstGeom>
            <a:noFill/>
          </p:spPr>
          <p:txBody>
            <a:bodyPr wrap="square" rtlCol="0">
              <a:spAutoFit/>
            </a:bodyPr>
            <a:lstStyle/>
            <a:p>
              <a:r>
                <a:rPr lang="en-US" sz="3600" dirty="0">
                  <a:solidFill>
                    <a:prstClr val="white"/>
                  </a:solidFill>
                  <a:latin typeface="Calibri" panose="020F0502020204030204"/>
                </a:rPr>
                <a:t>@</a:t>
              </a:r>
              <a:r>
                <a:rPr lang="en-US" sz="5400" dirty="0" err="1">
                  <a:solidFill>
                    <a:prstClr val="white"/>
                  </a:solidFill>
                  <a:latin typeface="Calibri" panose="020F0502020204030204"/>
                </a:rPr>
                <a:t>egrootenboer</a:t>
              </a:r>
              <a:endParaRPr lang="en-NL" sz="3600" dirty="0">
                <a:solidFill>
                  <a:prstClr val="white"/>
                </a:solidFill>
                <a:latin typeface="Calibri" panose="020F0502020204030204"/>
              </a:endParaRPr>
            </a:p>
          </p:txBody>
        </p:sp>
      </p:grpSp>
    </p:spTree>
    <p:extLst>
      <p:ext uri="{BB962C8B-B14F-4D97-AF65-F5344CB8AC3E}">
        <p14:creationId xmlns:p14="http://schemas.microsoft.com/office/powerpoint/2010/main" val="300219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4AC11A0E-5948-4837-A55D-D5376783B63F}"/>
              </a:ext>
            </a:extLst>
          </p:cNvPr>
          <p:cNvSpPr>
            <a:spLocks noGrp="1"/>
          </p:cNvSpPr>
          <p:nvPr>
            <p:ph type="title"/>
          </p:nvPr>
        </p:nvSpPr>
        <p:spPr/>
        <p:txBody>
          <a:bodyPr/>
          <a:lstStyle/>
          <a:p>
            <a:r>
              <a:rPr lang="en-US" dirty="0"/>
              <a:t>Cloud native</a:t>
            </a:r>
            <a:endParaRPr lang="en-NL" dirty="0"/>
          </a:p>
        </p:txBody>
      </p:sp>
      <p:sp>
        <p:nvSpPr>
          <p:cNvPr id="80" name="Rectangle 79">
            <a:extLst>
              <a:ext uri="{FF2B5EF4-FFF2-40B4-BE49-F238E27FC236}">
                <a16:creationId xmlns:a16="http://schemas.microsoft.com/office/drawing/2014/main" id="{0FBD3B19-D8C5-42AD-96CB-10AFA76F28CA}"/>
              </a:ext>
            </a:extLst>
          </p:cNvPr>
          <p:cNvSpPr/>
          <p:nvPr/>
        </p:nvSpPr>
        <p:spPr bwMode="auto">
          <a:xfrm>
            <a:off x="1936542" y="1485365"/>
            <a:ext cx="8467350" cy="4694226"/>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lang="en-US" b="1" dirty="0"/>
              <a:t>Platform</a:t>
            </a:r>
            <a:endParaRPr kumimoji="0" lang="en-US" sz="1961" b="1"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cs typeface="Segoe UI" pitchFamily="34" charset="0"/>
            </a:endParaRPr>
          </a:p>
        </p:txBody>
      </p:sp>
      <p:grpSp>
        <p:nvGrpSpPr>
          <p:cNvPr id="81" name="Group 80">
            <a:extLst>
              <a:ext uri="{FF2B5EF4-FFF2-40B4-BE49-F238E27FC236}">
                <a16:creationId xmlns:a16="http://schemas.microsoft.com/office/drawing/2014/main" id="{4AAA287E-B66A-4F7B-AEAF-1F718C6EE6A1}"/>
              </a:ext>
            </a:extLst>
          </p:cNvPr>
          <p:cNvGrpSpPr/>
          <p:nvPr/>
        </p:nvGrpSpPr>
        <p:grpSpPr>
          <a:xfrm>
            <a:off x="4814326" y="2121479"/>
            <a:ext cx="2738838" cy="1302436"/>
            <a:chOff x="6152620" y="2352809"/>
            <a:chExt cx="2738838" cy="1302436"/>
          </a:xfrm>
        </p:grpSpPr>
        <p:sp>
          <p:nvSpPr>
            <p:cNvPr id="82" name="Rectangle 81">
              <a:extLst>
                <a:ext uri="{FF2B5EF4-FFF2-40B4-BE49-F238E27FC236}">
                  <a16:creationId xmlns:a16="http://schemas.microsoft.com/office/drawing/2014/main" id="{DF2FA171-5C29-415A-9936-E3C1D97FA1A1}"/>
                </a:ext>
              </a:extLst>
            </p:cNvPr>
            <p:cNvSpPr/>
            <p:nvPr/>
          </p:nvSpPr>
          <p:spPr bwMode="auto">
            <a:xfrm>
              <a:off x="6152620"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83" name="Rectangle 82">
              <a:extLst>
                <a:ext uri="{FF2B5EF4-FFF2-40B4-BE49-F238E27FC236}">
                  <a16:creationId xmlns:a16="http://schemas.microsoft.com/office/drawing/2014/main" id="{38824AC4-915D-4DA6-8060-91513E5A3982}"/>
                </a:ext>
              </a:extLst>
            </p:cNvPr>
            <p:cNvSpPr/>
            <p:nvPr/>
          </p:nvSpPr>
          <p:spPr bwMode="auto">
            <a:xfrm>
              <a:off x="6152620" y="2946485"/>
              <a:ext cx="2738838" cy="7087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t>Design workflows and orchestrate processes</a:t>
              </a:r>
            </a:p>
          </p:txBody>
        </p:sp>
        <p:grpSp>
          <p:nvGrpSpPr>
            <p:cNvPr id="84" name="Group 83">
              <a:extLst>
                <a:ext uri="{FF2B5EF4-FFF2-40B4-BE49-F238E27FC236}">
                  <a16:creationId xmlns:a16="http://schemas.microsoft.com/office/drawing/2014/main" id="{7C4F37E3-E4AA-4F48-B462-8DB864D99C00}"/>
                </a:ext>
              </a:extLst>
            </p:cNvPr>
            <p:cNvGrpSpPr/>
            <p:nvPr/>
          </p:nvGrpSpPr>
          <p:grpSpPr>
            <a:xfrm>
              <a:off x="6361175" y="2519159"/>
              <a:ext cx="489290" cy="267942"/>
              <a:chOff x="7712710" y="2866532"/>
              <a:chExt cx="900970" cy="493385"/>
            </a:xfrm>
          </p:grpSpPr>
          <p:sp>
            <p:nvSpPr>
              <p:cNvPr id="85" name="Rectangle 84">
                <a:extLst>
                  <a:ext uri="{FF2B5EF4-FFF2-40B4-BE49-F238E27FC236}">
                    <a16:creationId xmlns:a16="http://schemas.microsoft.com/office/drawing/2014/main" id="{B7F997FC-FD62-49CF-A5F8-62A53D17BB9B}"/>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CF41FDFF-7657-4310-9CB7-F3EFF2DEB924}"/>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780910F0-6B3E-4CD1-9416-6D3C89077DB6}"/>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Left Brace 87">
                <a:extLst>
                  <a:ext uri="{FF2B5EF4-FFF2-40B4-BE49-F238E27FC236}">
                    <a16:creationId xmlns:a16="http://schemas.microsoft.com/office/drawing/2014/main" id="{346B170F-2E6D-4CF0-9CC2-3B0D52287BDD}"/>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Left Brace 88">
                <a:extLst>
                  <a:ext uri="{FF2B5EF4-FFF2-40B4-BE49-F238E27FC236}">
                    <a16:creationId xmlns:a16="http://schemas.microsoft.com/office/drawing/2014/main" id="{F46B75A1-EC69-4272-82D4-77213FA9B9D1}"/>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eft Brace 89">
                <a:extLst>
                  <a:ext uri="{FF2B5EF4-FFF2-40B4-BE49-F238E27FC236}">
                    <a16:creationId xmlns:a16="http://schemas.microsoft.com/office/drawing/2014/main" id="{DE5A840A-B95F-4235-B10D-897BE1C258F3}"/>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3C5C7E47-F87F-4007-916E-82C419EDE83E}"/>
              </a:ext>
            </a:extLst>
          </p:cNvPr>
          <p:cNvGrpSpPr/>
          <p:nvPr/>
        </p:nvGrpSpPr>
        <p:grpSpPr>
          <a:xfrm>
            <a:off x="2031415" y="4960803"/>
            <a:ext cx="1320535" cy="1115000"/>
            <a:chOff x="3369709" y="5027415"/>
            <a:chExt cx="1320535" cy="1115000"/>
          </a:xfrm>
        </p:grpSpPr>
        <p:sp>
          <p:nvSpPr>
            <p:cNvPr id="92" name="Rectangle 91">
              <a:extLst>
                <a:ext uri="{FF2B5EF4-FFF2-40B4-BE49-F238E27FC236}">
                  <a16:creationId xmlns:a16="http://schemas.microsoft.com/office/drawing/2014/main" id="{6608857E-776A-4B7B-907F-0BDE0CF7A6B6}"/>
                </a:ext>
              </a:extLst>
            </p:cNvPr>
            <p:cNvSpPr/>
            <p:nvPr/>
          </p:nvSpPr>
          <p:spPr bwMode="auto">
            <a:xfrm>
              <a:off x="3369709"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93" name="Picture 2" descr="Image result for azure cosmos db icon">
              <a:hlinkClick r:id="rId3"/>
              <a:extLst>
                <a:ext uri="{FF2B5EF4-FFF2-40B4-BE49-F238E27FC236}">
                  <a16:creationId xmlns:a16="http://schemas.microsoft.com/office/drawing/2014/main" id="{54ACE120-B8DC-417E-856C-0EA53D68525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276" y="5581539"/>
              <a:ext cx="797588" cy="418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a:extLst>
              <a:ext uri="{FF2B5EF4-FFF2-40B4-BE49-F238E27FC236}">
                <a16:creationId xmlns:a16="http://schemas.microsoft.com/office/drawing/2014/main" id="{72E916ED-D693-4612-A5F8-D47411A25067}"/>
              </a:ext>
            </a:extLst>
          </p:cNvPr>
          <p:cNvGrpSpPr/>
          <p:nvPr/>
        </p:nvGrpSpPr>
        <p:grpSpPr>
          <a:xfrm>
            <a:off x="3423913" y="4960803"/>
            <a:ext cx="1320535" cy="1115000"/>
            <a:chOff x="4762207" y="5027415"/>
            <a:chExt cx="1320535" cy="1115000"/>
          </a:xfrm>
        </p:grpSpPr>
        <p:sp>
          <p:nvSpPr>
            <p:cNvPr id="95" name="Rectangle 94">
              <a:extLst>
                <a:ext uri="{FF2B5EF4-FFF2-40B4-BE49-F238E27FC236}">
                  <a16:creationId xmlns:a16="http://schemas.microsoft.com/office/drawing/2014/main" id="{200C61C8-BCF3-4E83-86DF-8F5D3154E33F}"/>
                </a:ext>
              </a:extLst>
            </p:cNvPr>
            <p:cNvSpPr/>
            <p:nvPr/>
          </p:nvSpPr>
          <p:spPr bwMode="auto">
            <a:xfrm>
              <a:off x="4762207"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96" name="Picture 95">
              <a:hlinkClick r:id="rId6"/>
              <a:extLst>
                <a:ext uri="{FF2B5EF4-FFF2-40B4-BE49-F238E27FC236}">
                  <a16:creationId xmlns:a16="http://schemas.microsoft.com/office/drawing/2014/main" id="{4459A191-2674-4AFB-A53A-7800232426F1}"/>
                </a:ext>
              </a:extLst>
            </p:cNvPr>
            <p:cNvPicPr>
              <a:picLocks noChangeAspect="1"/>
            </p:cNvPicPr>
            <p:nvPr/>
          </p:nvPicPr>
          <p:blipFill>
            <a:blip r:embed="rId7">
              <a:biLevel thresh="25000"/>
            </a:blip>
            <a:stretch>
              <a:fillRect/>
            </a:stretch>
          </p:blipFill>
          <p:spPr>
            <a:xfrm>
              <a:off x="5182358" y="5581539"/>
              <a:ext cx="480233" cy="416332"/>
            </a:xfrm>
            <a:prstGeom prst="rect">
              <a:avLst/>
            </a:prstGeom>
          </p:spPr>
        </p:pic>
      </p:grpSp>
      <p:grpSp>
        <p:nvGrpSpPr>
          <p:cNvPr id="97" name="Group 96">
            <a:extLst>
              <a:ext uri="{FF2B5EF4-FFF2-40B4-BE49-F238E27FC236}">
                <a16:creationId xmlns:a16="http://schemas.microsoft.com/office/drawing/2014/main" id="{4F83BEF3-E1EC-4E78-8926-B5BA1617B182}"/>
              </a:ext>
            </a:extLst>
          </p:cNvPr>
          <p:cNvGrpSpPr/>
          <p:nvPr/>
        </p:nvGrpSpPr>
        <p:grpSpPr>
          <a:xfrm>
            <a:off x="8993907" y="4960803"/>
            <a:ext cx="1320535" cy="1115000"/>
            <a:chOff x="10332201" y="5027415"/>
            <a:chExt cx="1320535" cy="1115000"/>
          </a:xfrm>
        </p:grpSpPr>
        <p:sp>
          <p:nvSpPr>
            <p:cNvPr id="98" name="Rectangle 97">
              <a:extLst>
                <a:ext uri="{FF2B5EF4-FFF2-40B4-BE49-F238E27FC236}">
                  <a16:creationId xmlns:a16="http://schemas.microsoft.com/office/drawing/2014/main" id="{2C45AD14-C69E-4F92-B39C-ED10B2FE6196}"/>
                </a:ext>
              </a:extLst>
            </p:cNvPr>
            <p:cNvSpPr/>
            <p:nvPr/>
          </p:nvSpPr>
          <p:spPr bwMode="auto">
            <a:xfrm>
              <a:off x="10332201"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99" name="Picture 6" descr="Related image">
              <a:hlinkClick r:id="rId8"/>
              <a:extLst>
                <a:ext uri="{FF2B5EF4-FFF2-40B4-BE49-F238E27FC236}">
                  <a16:creationId xmlns:a16="http://schemas.microsoft.com/office/drawing/2014/main" id="{08CCB473-BF06-4614-810A-BC157BA5D57F}"/>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t="15849" b="15314"/>
            <a:stretch/>
          </p:blipFill>
          <p:spPr bwMode="auto">
            <a:xfrm>
              <a:off x="10715125" y="5604879"/>
              <a:ext cx="554686" cy="381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533C2441-8A8E-4456-9710-8C55D132F94F}"/>
              </a:ext>
            </a:extLst>
          </p:cNvPr>
          <p:cNvGrpSpPr/>
          <p:nvPr/>
        </p:nvGrpSpPr>
        <p:grpSpPr>
          <a:xfrm>
            <a:off x="7601409" y="4960803"/>
            <a:ext cx="1320535" cy="1115000"/>
            <a:chOff x="8939703" y="5027415"/>
            <a:chExt cx="1320535" cy="1115000"/>
          </a:xfrm>
        </p:grpSpPr>
        <p:sp>
          <p:nvSpPr>
            <p:cNvPr id="101" name="Rectangle 100">
              <a:extLst>
                <a:ext uri="{FF2B5EF4-FFF2-40B4-BE49-F238E27FC236}">
                  <a16:creationId xmlns:a16="http://schemas.microsoft.com/office/drawing/2014/main" id="{6752EAE8-D151-41DB-A623-AC7263A0EB21}"/>
                </a:ext>
              </a:extLst>
            </p:cNvPr>
            <p:cNvSpPr/>
            <p:nvPr/>
          </p:nvSpPr>
          <p:spPr bwMode="auto">
            <a:xfrm>
              <a:off x="8939703"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102" name="Picture 8" descr="Image result for azure stream analytics icon">
              <a:hlinkClick r:id="rId10"/>
              <a:extLst>
                <a:ext uri="{FF2B5EF4-FFF2-40B4-BE49-F238E27FC236}">
                  <a16:creationId xmlns:a16="http://schemas.microsoft.com/office/drawing/2014/main" id="{BF066736-1BAF-488A-9216-415FE43E5986}"/>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331510" y="5558159"/>
              <a:ext cx="536919" cy="455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C1DEDE90-600F-4BB0-B277-7988636ECB35}"/>
              </a:ext>
            </a:extLst>
          </p:cNvPr>
          <p:cNvGrpSpPr/>
          <p:nvPr/>
        </p:nvGrpSpPr>
        <p:grpSpPr>
          <a:xfrm>
            <a:off x="6208910" y="4960803"/>
            <a:ext cx="1320535" cy="1115000"/>
            <a:chOff x="7547204" y="5027415"/>
            <a:chExt cx="1320535" cy="1115000"/>
          </a:xfrm>
        </p:grpSpPr>
        <p:sp>
          <p:nvSpPr>
            <p:cNvPr id="104" name="Rectangle 103">
              <a:extLst>
                <a:ext uri="{FF2B5EF4-FFF2-40B4-BE49-F238E27FC236}">
                  <a16:creationId xmlns:a16="http://schemas.microsoft.com/office/drawing/2014/main" id="{E87B72FE-01B0-4598-B287-9E928E09A905}"/>
                </a:ext>
              </a:extLst>
            </p:cNvPr>
            <p:cNvSpPr/>
            <p:nvPr/>
          </p:nvSpPr>
          <p:spPr bwMode="auto">
            <a:xfrm>
              <a:off x="7547204"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105" name="Picture 10" descr="Image result for azure IoT icon">
              <a:hlinkClick r:id="rId12"/>
              <a:extLst>
                <a:ext uri="{FF2B5EF4-FFF2-40B4-BE49-F238E27FC236}">
                  <a16:creationId xmlns:a16="http://schemas.microsoft.com/office/drawing/2014/main" id="{3B2BE083-CF63-48DE-99E0-81FA81945548}"/>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l="23028" r="23306"/>
            <a:stretch/>
          </p:blipFill>
          <p:spPr bwMode="auto">
            <a:xfrm>
              <a:off x="8004847" y="5587321"/>
              <a:ext cx="405249" cy="396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5829E5B8-194A-41E8-AD70-999FFE54A9C9}"/>
              </a:ext>
            </a:extLst>
          </p:cNvPr>
          <p:cNvGrpSpPr/>
          <p:nvPr/>
        </p:nvGrpSpPr>
        <p:grpSpPr>
          <a:xfrm>
            <a:off x="4816412" y="4960803"/>
            <a:ext cx="1320535" cy="1115000"/>
            <a:chOff x="6154706" y="5027415"/>
            <a:chExt cx="1320535" cy="1115000"/>
          </a:xfrm>
        </p:grpSpPr>
        <p:sp>
          <p:nvSpPr>
            <p:cNvPr id="107" name="Rectangle 106">
              <a:extLst>
                <a:ext uri="{FF2B5EF4-FFF2-40B4-BE49-F238E27FC236}">
                  <a16:creationId xmlns:a16="http://schemas.microsoft.com/office/drawing/2014/main" id="{894254D9-D4B4-45F7-BF9C-793C22559C23}"/>
                </a:ext>
              </a:extLst>
            </p:cNvPr>
            <p:cNvSpPr/>
            <p:nvPr/>
          </p:nvSpPr>
          <p:spPr bwMode="auto">
            <a:xfrm>
              <a:off x="6154706"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108" name="Picture 12" descr="Image result for azure active directory icon">
              <a:hlinkClick r:id="rId14"/>
              <a:extLst>
                <a:ext uri="{FF2B5EF4-FFF2-40B4-BE49-F238E27FC236}">
                  <a16:creationId xmlns:a16="http://schemas.microsoft.com/office/drawing/2014/main" id="{924D77F5-F108-4F6D-A735-4AD5CDBA14F1}"/>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592776" y="5568979"/>
              <a:ext cx="444394" cy="4443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7D12A5C4-9807-42BD-B300-D1E024939614}"/>
              </a:ext>
            </a:extLst>
          </p:cNvPr>
          <p:cNvGrpSpPr/>
          <p:nvPr/>
        </p:nvGrpSpPr>
        <p:grpSpPr>
          <a:xfrm>
            <a:off x="2019432" y="2121479"/>
            <a:ext cx="2738838" cy="1302436"/>
            <a:chOff x="3357726" y="2352809"/>
            <a:chExt cx="2738838" cy="1302436"/>
          </a:xfrm>
        </p:grpSpPr>
        <p:sp>
          <p:nvSpPr>
            <p:cNvPr id="110" name="Rectangle 109">
              <a:extLst>
                <a:ext uri="{FF2B5EF4-FFF2-40B4-BE49-F238E27FC236}">
                  <a16:creationId xmlns:a16="http://schemas.microsoft.com/office/drawing/2014/main" id="{52E6B666-931D-44FC-B962-9DF8C084678D}"/>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111" name="Rectangle 110">
              <a:extLst>
                <a:ext uri="{FF2B5EF4-FFF2-40B4-BE49-F238E27FC236}">
                  <a16:creationId xmlns:a16="http://schemas.microsoft.com/office/drawing/2014/main" id="{3C0AD89B-334B-4F5E-B1C6-B7283262828F}"/>
                </a:ext>
              </a:extLst>
            </p:cNvPr>
            <p:cNvSpPr/>
            <p:nvPr/>
          </p:nvSpPr>
          <p:spPr bwMode="auto">
            <a:xfrm>
              <a:off x="3357726" y="2946485"/>
              <a:ext cx="2738838" cy="7087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t>Manage all events that can trigger code or logic</a:t>
              </a:r>
            </a:p>
          </p:txBody>
        </p:sp>
        <p:pic>
          <p:nvPicPr>
            <p:cNvPr id="112" name="Picture 14" descr="Image result for azure event grid">
              <a:extLst>
                <a:ext uri="{FF2B5EF4-FFF2-40B4-BE49-F238E27FC236}">
                  <a16:creationId xmlns:a16="http://schemas.microsoft.com/office/drawing/2014/main" id="{B38A98C6-0A13-4D03-ACFE-E5C342D14867}"/>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51304" y="2481293"/>
              <a:ext cx="643699" cy="337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2D5238DE-9566-4C89-9FD4-590F92BF1472}"/>
              </a:ext>
            </a:extLst>
          </p:cNvPr>
          <p:cNvGrpSpPr/>
          <p:nvPr/>
        </p:nvGrpSpPr>
        <p:grpSpPr>
          <a:xfrm>
            <a:off x="7609220" y="2121479"/>
            <a:ext cx="2738838" cy="1302436"/>
            <a:chOff x="8947514" y="2352809"/>
            <a:chExt cx="2738838" cy="1302436"/>
          </a:xfrm>
        </p:grpSpPr>
        <p:sp>
          <p:nvSpPr>
            <p:cNvPr id="114" name="Rectangle 113">
              <a:extLst>
                <a:ext uri="{FF2B5EF4-FFF2-40B4-BE49-F238E27FC236}">
                  <a16:creationId xmlns:a16="http://schemas.microsoft.com/office/drawing/2014/main" id="{626E6E03-A767-4AEA-97D9-D88AAC52ADD9}"/>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115" name="Rectangle 114">
              <a:extLst>
                <a:ext uri="{FF2B5EF4-FFF2-40B4-BE49-F238E27FC236}">
                  <a16:creationId xmlns:a16="http://schemas.microsoft.com/office/drawing/2014/main" id="{83D0AFBC-F6F9-47B0-BCDE-CFEE78072DE4}"/>
                </a:ext>
              </a:extLst>
            </p:cNvPr>
            <p:cNvSpPr/>
            <p:nvPr/>
          </p:nvSpPr>
          <p:spPr bwMode="auto">
            <a:xfrm>
              <a:off x="8947514" y="2946485"/>
              <a:ext cx="2738838" cy="7087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t>Execute your code based on events you specify</a:t>
              </a:r>
            </a:p>
          </p:txBody>
        </p:sp>
        <p:grpSp>
          <p:nvGrpSpPr>
            <p:cNvPr id="116" name="Group 115">
              <a:extLst>
                <a:ext uri="{FF2B5EF4-FFF2-40B4-BE49-F238E27FC236}">
                  <a16:creationId xmlns:a16="http://schemas.microsoft.com/office/drawing/2014/main" id="{99BD906B-89A3-4040-AA19-24FC843E2907}"/>
                </a:ext>
              </a:extLst>
            </p:cNvPr>
            <p:cNvGrpSpPr/>
            <p:nvPr/>
          </p:nvGrpSpPr>
          <p:grpSpPr>
            <a:xfrm>
              <a:off x="9132925" y="2492077"/>
              <a:ext cx="471966" cy="315139"/>
              <a:chOff x="6795675" y="2984792"/>
              <a:chExt cx="651897" cy="435283"/>
            </a:xfrm>
            <a:solidFill>
              <a:schemeClr val="bg1"/>
            </a:solidFill>
          </p:grpSpPr>
          <p:sp>
            <p:nvSpPr>
              <p:cNvPr id="117" name="Freeform 18">
                <a:extLst>
                  <a:ext uri="{FF2B5EF4-FFF2-40B4-BE49-F238E27FC236}">
                    <a16:creationId xmlns:a16="http://schemas.microsoft.com/office/drawing/2014/main" id="{B6B2FC38-A3EA-4608-ACD9-CC810EDF69EF}"/>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37DA439A-1893-497F-BB0E-04A8CC7FB586}"/>
                  </a:ext>
                </a:extLst>
              </p:cNvPr>
              <p:cNvGrpSpPr/>
              <p:nvPr/>
            </p:nvGrpSpPr>
            <p:grpSpPr>
              <a:xfrm>
                <a:off x="6795675" y="3059346"/>
                <a:ext cx="141873" cy="271583"/>
                <a:chOff x="3016688" y="2176623"/>
                <a:chExt cx="166688" cy="319087"/>
              </a:xfrm>
              <a:grpFill/>
            </p:grpSpPr>
            <p:cxnSp>
              <p:nvCxnSpPr>
                <p:cNvPr id="122" name="Straight Connector 121">
                  <a:extLst>
                    <a:ext uri="{FF2B5EF4-FFF2-40B4-BE49-F238E27FC236}">
                      <a16:creationId xmlns:a16="http://schemas.microsoft.com/office/drawing/2014/main" id="{B3105385-3751-4A8A-9E3F-65644CA303F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B909CE-26F8-4BA3-94A2-9654C748FC95}"/>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29627E77-A859-400B-A68A-031659C8F633}"/>
                  </a:ext>
                </a:extLst>
              </p:cNvPr>
              <p:cNvGrpSpPr/>
              <p:nvPr/>
            </p:nvGrpSpPr>
            <p:grpSpPr>
              <a:xfrm flipH="1">
                <a:off x="7305699" y="3059346"/>
                <a:ext cx="141873" cy="271583"/>
                <a:chOff x="3016688" y="2176623"/>
                <a:chExt cx="166688" cy="319087"/>
              </a:xfrm>
              <a:grpFill/>
            </p:grpSpPr>
            <p:cxnSp>
              <p:nvCxnSpPr>
                <p:cNvPr id="120" name="Straight Connector 119">
                  <a:extLst>
                    <a:ext uri="{FF2B5EF4-FFF2-40B4-BE49-F238E27FC236}">
                      <a16:creationId xmlns:a16="http://schemas.microsoft.com/office/drawing/2014/main" id="{85532630-1B5F-4914-9CCE-6FE63B54B06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69594AC-8E44-47B9-BF15-24FC95A913F3}"/>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24" name="Group 123">
            <a:extLst>
              <a:ext uri="{FF2B5EF4-FFF2-40B4-BE49-F238E27FC236}">
                <a16:creationId xmlns:a16="http://schemas.microsoft.com/office/drawing/2014/main" id="{C686DAFD-E397-4D63-B419-A17E1F4A5EAB}"/>
              </a:ext>
            </a:extLst>
          </p:cNvPr>
          <p:cNvGrpSpPr/>
          <p:nvPr/>
        </p:nvGrpSpPr>
        <p:grpSpPr>
          <a:xfrm>
            <a:off x="2019432" y="3495285"/>
            <a:ext cx="2738838" cy="1302436"/>
            <a:chOff x="3357726" y="3561897"/>
            <a:chExt cx="2738838" cy="1302436"/>
          </a:xfrm>
        </p:grpSpPr>
        <p:grpSp>
          <p:nvGrpSpPr>
            <p:cNvPr id="125" name="Group 124">
              <a:extLst>
                <a:ext uri="{FF2B5EF4-FFF2-40B4-BE49-F238E27FC236}">
                  <a16:creationId xmlns:a16="http://schemas.microsoft.com/office/drawing/2014/main" id="{B47208F3-B607-4331-9925-B039B2CC0992}"/>
                </a:ext>
              </a:extLst>
            </p:cNvPr>
            <p:cNvGrpSpPr/>
            <p:nvPr/>
          </p:nvGrpSpPr>
          <p:grpSpPr>
            <a:xfrm>
              <a:off x="3357726" y="3561897"/>
              <a:ext cx="2738838" cy="1302436"/>
              <a:chOff x="3357726" y="2352809"/>
              <a:chExt cx="2738838" cy="1302436"/>
            </a:xfrm>
          </p:grpSpPr>
          <p:sp>
            <p:nvSpPr>
              <p:cNvPr id="127" name="Rectangle 126">
                <a:extLst>
                  <a:ext uri="{FF2B5EF4-FFF2-40B4-BE49-F238E27FC236}">
                    <a16:creationId xmlns:a16="http://schemas.microsoft.com/office/drawing/2014/main" id="{C38A2BC8-EFC2-490E-9CF1-802902819F80}"/>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API Management</a:t>
                </a:r>
              </a:p>
            </p:txBody>
          </p:sp>
          <p:sp>
            <p:nvSpPr>
              <p:cNvPr id="128" name="Rectangle 127">
                <a:extLst>
                  <a:ext uri="{FF2B5EF4-FFF2-40B4-BE49-F238E27FC236}">
                    <a16:creationId xmlns:a16="http://schemas.microsoft.com/office/drawing/2014/main" id="{FEEE3B92-059B-4E5A-979A-50EBDCE09039}"/>
                  </a:ext>
                </a:extLst>
              </p:cNvPr>
              <p:cNvSpPr/>
              <p:nvPr/>
            </p:nvSpPr>
            <p:spPr bwMode="auto">
              <a:xfrm>
                <a:off x="3357726" y="2946485"/>
                <a:ext cx="2738838" cy="7087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t>Scalable API gateway for securing, publishing, and analyzing APIs </a:t>
                </a:r>
              </a:p>
            </p:txBody>
          </p:sp>
        </p:grpSp>
        <p:pic>
          <p:nvPicPr>
            <p:cNvPr id="126" name="Picture 125">
              <a:extLst>
                <a:ext uri="{FF2B5EF4-FFF2-40B4-BE49-F238E27FC236}">
                  <a16:creationId xmlns:a16="http://schemas.microsoft.com/office/drawing/2014/main" id="{6EFD1222-CCE6-4D0A-AE1A-1C31733BC891}"/>
                </a:ext>
              </a:extLst>
            </p:cNvPr>
            <p:cNvPicPr>
              <a:picLocks noChangeAspect="1"/>
            </p:cNvPicPr>
            <p:nvPr/>
          </p:nvPicPr>
          <p:blipFill>
            <a:blip r:embed="rId17"/>
            <a:stretch>
              <a:fillRect/>
            </a:stretch>
          </p:blipFill>
          <p:spPr>
            <a:xfrm>
              <a:off x="3528311" y="3613892"/>
              <a:ext cx="489683" cy="489683"/>
            </a:xfrm>
            <a:prstGeom prst="rect">
              <a:avLst/>
            </a:prstGeom>
          </p:spPr>
        </p:pic>
      </p:grpSp>
      <p:grpSp>
        <p:nvGrpSpPr>
          <p:cNvPr id="129" name="Group 128">
            <a:extLst>
              <a:ext uri="{FF2B5EF4-FFF2-40B4-BE49-F238E27FC236}">
                <a16:creationId xmlns:a16="http://schemas.microsoft.com/office/drawing/2014/main" id="{AF542AD1-F173-4819-B407-06DCC948D172}"/>
              </a:ext>
            </a:extLst>
          </p:cNvPr>
          <p:cNvGrpSpPr/>
          <p:nvPr/>
        </p:nvGrpSpPr>
        <p:grpSpPr>
          <a:xfrm>
            <a:off x="4814326" y="3495285"/>
            <a:ext cx="2738838" cy="1302436"/>
            <a:chOff x="6152620" y="3561897"/>
            <a:chExt cx="2738838" cy="1302436"/>
          </a:xfrm>
        </p:grpSpPr>
        <p:sp>
          <p:nvSpPr>
            <p:cNvPr id="130" name="Rectangle 129">
              <a:extLst>
                <a:ext uri="{FF2B5EF4-FFF2-40B4-BE49-F238E27FC236}">
                  <a16:creationId xmlns:a16="http://schemas.microsoft.com/office/drawing/2014/main" id="{EB733F03-3530-49F6-87E6-CD47186DE0C0}"/>
                </a:ext>
              </a:extLst>
            </p:cNvPr>
            <p:cNvSpPr/>
            <p:nvPr/>
          </p:nvSpPr>
          <p:spPr bwMode="auto">
            <a:xfrm>
              <a:off x="6152620" y="3561897"/>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Instances</a:t>
              </a:r>
            </a:p>
          </p:txBody>
        </p:sp>
        <p:sp>
          <p:nvSpPr>
            <p:cNvPr id="131" name="Rectangle 130">
              <a:extLst>
                <a:ext uri="{FF2B5EF4-FFF2-40B4-BE49-F238E27FC236}">
                  <a16:creationId xmlns:a16="http://schemas.microsoft.com/office/drawing/2014/main" id="{D89A8CB0-222F-4903-9FC7-6A62973B3A96}"/>
                </a:ext>
              </a:extLst>
            </p:cNvPr>
            <p:cNvSpPr/>
            <p:nvPr/>
          </p:nvSpPr>
          <p:spPr bwMode="auto">
            <a:xfrm>
              <a:off x="6152620" y="4155573"/>
              <a:ext cx="2738838" cy="7087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t>Run application containers in the cloud with a single command</a:t>
              </a:r>
            </a:p>
          </p:txBody>
        </p:sp>
        <p:pic>
          <p:nvPicPr>
            <p:cNvPr id="132" name="Picture 131">
              <a:extLst>
                <a:ext uri="{FF2B5EF4-FFF2-40B4-BE49-F238E27FC236}">
                  <a16:creationId xmlns:a16="http://schemas.microsoft.com/office/drawing/2014/main" id="{502253C4-3AAB-4CED-8983-726C571388F9}"/>
                </a:ext>
              </a:extLst>
            </p:cNvPr>
            <p:cNvPicPr>
              <a:picLocks noChangeAspect="1"/>
            </p:cNvPicPr>
            <p:nvPr/>
          </p:nvPicPr>
          <p:blipFill>
            <a:blip r:embed="rId18"/>
            <a:stretch>
              <a:fillRect/>
            </a:stretch>
          </p:blipFill>
          <p:spPr>
            <a:xfrm>
              <a:off x="6447901" y="3638484"/>
              <a:ext cx="424281" cy="424281"/>
            </a:xfrm>
            <a:prstGeom prst="rect">
              <a:avLst/>
            </a:prstGeom>
          </p:spPr>
        </p:pic>
      </p:grpSp>
      <p:grpSp>
        <p:nvGrpSpPr>
          <p:cNvPr id="133" name="Group 132">
            <a:extLst>
              <a:ext uri="{FF2B5EF4-FFF2-40B4-BE49-F238E27FC236}">
                <a16:creationId xmlns:a16="http://schemas.microsoft.com/office/drawing/2014/main" id="{5DED5973-8863-4440-AF30-EC51E7EECE6F}"/>
              </a:ext>
            </a:extLst>
          </p:cNvPr>
          <p:cNvGrpSpPr/>
          <p:nvPr/>
        </p:nvGrpSpPr>
        <p:grpSpPr>
          <a:xfrm>
            <a:off x="7609220" y="3495285"/>
            <a:ext cx="2738838" cy="1302436"/>
            <a:chOff x="8947514" y="3561897"/>
            <a:chExt cx="2738838" cy="1302436"/>
          </a:xfrm>
        </p:grpSpPr>
        <p:grpSp>
          <p:nvGrpSpPr>
            <p:cNvPr id="134" name="Group 133">
              <a:extLst>
                <a:ext uri="{FF2B5EF4-FFF2-40B4-BE49-F238E27FC236}">
                  <a16:creationId xmlns:a16="http://schemas.microsoft.com/office/drawing/2014/main" id="{FE656AD3-C775-4B46-8F4A-E7F928CCB46F}"/>
                </a:ext>
              </a:extLst>
            </p:cNvPr>
            <p:cNvGrpSpPr/>
            <p:nvPr/>
          </p:nvGrpSpPr>
          <p:grpSpPr>
            <a:xfrm>
              <a:off x="8947514" y="3561897"/>
              <a:ext cx="2738838" cy="1302436"/>
              <a:chOff x="8947514" y="2352809"/>
              <a:chExt cx="2738838" cy="1302436"/>
            </a:xfrm>
          </p:grpSpPr>
          <p:sp>
            <p:nvSpPr>
              <p:cNvPr id="136" name="Rectangle 135">
                <a:extLst>
                  <a:ext uri="{FF2B5EF4-FFF2-40B4-BE49-F238E27FC236}">
                    <a16:creationId xmlns:a16="http://schemas.microsoft.com/office/drawing/2014/main" id="{06401718-3036-4246-A3B2-D8C8AE36471C}"/>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Application Insights</a:t>
                </a:r>
              </a:p>
            </p:txBody>
          </p:sp>
          <p:sp>
            <p:nvSpPr>
              <p:cNvPr id="137" name="Rectangle 136">
                <a:extLst>
                  <a:ext uri="{FF2B5EF4-FFF2-40B4-BE49-F238E27FC236}">
                    <a16:creationId xmlns:a16="http://schemas.microsoft.com/office/drawing/2014/main" id="{D93A98C0-2DD3-44E0-A9F1-50E1A6011390}"/>
                  </a:ext>
                </a:extLst>
              </p:cNvPr>
              <p:cNvSpPr/>
              <p:nvPr/>
            </p:nvSpPr>
            <p:spPr bwMode="auto">
              <a:xfrm>
                <a:off x="8947514" y="2946485"/>
                <a:ext cx="2738838" cy="7087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fr-FR" sz="1400" dirty="0"/>
                  <a:t>Extensible Application Performance Management service</a:t>
                </a:r>
                <a:endParaRPr lang="en-US" sz="1400" dirty="0"/>
              </a:p>
            </p:txBody>
          </p:sp>
        </p:grpSp>
        <p:pic>
          <p:nvPicPr>
            <p:cNvPr id="135" name="Picture 134">
              <a:extLst>
                <a:ext uri="{FF2B5EF4-FFF2-40B4-BE49-F238E27FC236}">
                  <a16:creationId xmlns:a16="http://schemas.microsoft.com/office/drawing/2014/main" id="{D0B55319-8D1D-4955-9236-1BF932FADE0A}"/>
                </a:ext>
              </a:extLst>
            </p:cNvPr>
            <p:cNvPicPr>
              <a:picLocks noChangeAspect="1"/>
            </p:cNvPicPr>
            <p:nvPr/>
          </p:nvPicPr>
          <p:blipFill>
            <a:blip r:embed="rId19"/>
            <a:stretch>
              <a:fillRect/>
            </a:stretch>
          </p:blipFill>
          <p:spPr>
            <a:xfrm>
              <a:off x="9222222" y="3629544"/>
              <a:ext cx="293370" cy="442160"/>
            </a:xfrm>
            <a:prstGeom prst="rect">
              <a:avLst/>
            </a:prstGeom>
          </p:spPr>
        </p:pic>
      </p:grpSp>
    </p:spTree>
    <p:extLst>
      <p:ext uri="{BB962C8B-B14F-4D97-AF65-F5344CB8AC3E}">
        <p14:creationId xmlns:p14="http://schemas.microsoft.com/office/powerpoint/2010/main" val="816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500"/>
                                        <p:tgtEl>
                                          <p:spTgt spid="10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500"/>
                                        <p:tgtEl>
                                          <p:spTgt spid="10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ABD4-E418-634A-ADCA-ABF96C0783BB}"/>
              </a:ext>
            </a:extLst>
          </p:cNvPr>
          <p:cNvSpPr>
            <a:spLocks noGrp="1"/>
          </p:cNvSpPr>
          <p:nvPr>
            <p:ph type="title"/>
          </p:nvPr>
        </p:nvSpPr>
        <p:spPr>
          <a:xfrm>
            <a:off x="838200" y="365125"/>
            <a:ext cx="10515600" cy="612535"/>
          </a:xfrm>
        </p:spPr>
        <p:txBody>
          <a:bodyPr/>
          <a:lstStyle/>
          <a:p>
            <a:endParaRPr lang="en-US" dirty="0"/>
          </a:p>
        </p:txBody>
      </p:sp>
      <p:sp>
        <p:nvSpPr>
          <p:cNvPr id="3" name="Content Placeholder 2">
            <a:extLst>
              <a:ext uri="{FF2B5EF4-FFF2-40B4-BE49-F238E27FC236}">
                <a16:creationId xmlns:a16="http://schemas.microsoft.com/office/drawing/2014/main" id="{24120176-2558-7D4F-8E53-B80D4261CECD}"/>
              </a:ext>
            </a:extLst>
          </p:cNvPr>
          <p:cNvSpPr>
            <a:spLocks noGrp="1"/>
          </p:cNvSpPr>
          <p:nvPr>
            <p:ph idx="1"/>
          </p:nvPr>
        </p:nvSpPr>
        <p:spPr>
          <a:xfrm>
            <a:off x="838200" y="1115682"/>
            <a:ext cx="10515600" cy="5606065"/>
          </a:xfrm>
        </p:spPr>
        <p:txBody>
          <a:bodyPr>
            <a:normAutofit/>
          </a:bodyPr>
          <a:lstStyle/>
          <a:p>
            <a:pPr marL="0" indent="0">
              <a:buNone/>
            </a:pPr>
            <a:r>
              <a:rPr lang="en-US" sz="4000" dirty="0"/>
              <a:t>Infrastructure as Code (IaC) is the management of </a:t>
            </a:r>
            <a:r>
              <a:rPr lang="en-US" sz="6600" b="1" dirty="0"/>
              <a:t>infrastructure</a:t>
            </a:r>
            <a:r>
              <a:rPr lang="en-US" sz="4000" dirty="0"/>
              <a:t> (networks, virtual machines, load balancers, and connection topology) in a </a:t>
            </a:r>
            <a:r>
              <a:rPr lang="en-US" sz="6600" b="1" dirty="0"/>
              <a:t>descriptive</a:t>
            </a:r>
            <a:r>
              <a:rPr lang="en-US" sz="4000" dirty="0"/>
              <a:t> model, using </a:t>
            </a:r>
            <a:r>
              <a:rPr lang="en-US" sz="6600" b="1" dirty="0"/>
              <a:t>version control</a:t>
            </a:r>
            <a:r>
              <a:rPr lang="en-US" sz="5400" b="1" dirty="0"/>
              <a:t> </a:t>
            </a:r>
            <a:r>
              <a:rPr lang="en-US" sz="4000" dirty="0"/>
              <a:t>to store the files.</a:t>
            </a:r>
          </a:p>
        </p:txBody>
      </p:sp>
    </p:spTree>
    <p:extLst>
      <p:ext uri="{BB962C8B-B14F-4D97-AF65-F5344CB8AC3E}">
        <p14:creationId xmlns:p14="http://schemas.microsoft.com/office/powerpoint/2010/main" val="78116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35D7-5074-0D4A-9683-3EFF060849D8}"/>
              </a:ext>
            </a:extLst>
          </p:cNvPr>
          <p:cNvSpPr>
            <a:spLocks noGrp="1"/>
          </p:cNvSpPr>
          <p:nvPr>
            <p:ph type="title"/>
          </p:nvPr>
        </p:nvSpPr>
        <p:spPr>
          <a:xfrm>
            <a:off x="838200" y="365125"/>
            <a:ext cx="10515600" cy="612535"/>
          </a:xfrm>
        </p:spPr>
        <p:txBody>
          <a:bodyPr/>
          <a:lstStyle/>
          <a:p>
            <a:r>
              <a:rPr lang="en-US" dirty="0"/>
              <a:t>Why Infrastructure as Code</a:t>
            </a:r>
          </a:p>
        </p:txBody>
      </p:sp>
      <p:sp>
        <p:nvSpPr>
          <p:cNvPr id="3" name="Content Placeholder 2">
            <a:extLst>
              <a:ext uri="{FF2B5EF4-FFF2-40B4-BE49-F238E27FC236}">
                <a16:creationId xmlns:a16="http://schemas.microsoft.com/office/drawing/2014/main" id="{27F5E969-93A1-6B47-84C9-A8B6E7713469}"/>
              </a:ext>
            </a:extLst>
          </p:cNvPr>
          <p:cNvSpPr>
            <a:spLocks noGrp="1"/>
          </p:cNvSpPr>
          <p:nvPr>
            <p:ph idx="1"/>
          </p:nvPr>
        </p:nvSpPr>
        <p:spPr>
          <a:xfrm>
            <a:off x="838200" y="1115682"/>
            <a:ext cx="10515600" cy="5606065"/>
          </a:xfrm>
        </p:spPr>
        <p:txBody>
          <a:bodyPr/>
          <a:lstStyle/>
          <a:p>
            <a:r>
              <a:rPr lang="en-US"/>
              <a:t>Review changes</a:t>
            </a:r>
          </a:p>
          <a:p>
            <a:r>
              <a:rPr lang="en-US"/>
              <a:t>Cattle, not pets</a:t>
            </a:r>
          </a:p>
          <a:p>
            <a:r>
              <a:rPr lang="en-US"/>
              <a:t>Consistency</a:t>
            </a:r>
          </a:p>
          <a:p>
            <a:r>
              <a:rPr lang="en-US"/>
              <a:t>Reduce human error</a:t>
            </a:r>
            <a:endParaRPr lang="en-US" dirty="0"/>
          </a:p>
        </p:txBody>
      </p:sp>
    </p:spTree>
    <p:extLst>
      <p:ext uri="{BB962C8B-B14F-4D97-AF65-F5344CB8AC3E}">
        <p14:creationId xmlns:p14="http://schemas.microsoft.com/office/powerpoint/2010/main" val="130845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But what about serverless and IaC?</a:t>
            </a:r>
            <a:endParaRPr lang="en-US" dirty="0"/>
          </a:p>
        </p:txBody>
      </p:sp>
      <p:sp>
        <p:nvSpPr>
          <p:cNvPr id="15" name="Text Placeholder 14">
            <a:extLst>
              <a:ext uri="{FF2B5EF4-FFF2-40B4-BE49-F238E27FC236}">
                <a16:creationId xmlns:a16="http://schemas.microsoft.com/office/drawing/2014/main" id="{881B4CF5-D68A-4954-9610-72EBAFA56528}"/>
              </a:ext>
            </a:extLst>
          </p:cNvPr>
          <p:cNvSpPr>
            <a:spLocks noGrp="1"/>
          </p:cNvSpPr>
          <p:nvPr>
            <p:ph type="body" sz="half" idx="2"/>
          </p:nvPr>
        </p:nvSpPr>
        <p:spPr/>
        <p:txBody>
          <a:bodyPr/>
          <a:lstStyle/>
          <a:p>
            <a:endParaRPr lang="en-NL" dirty="0"/>
          </a:p>
        </p:txBody>
      </p:sp>
      <p:pic>
        <p:nvPicPr>
          <p:cNvPr id="102" name="Picture Placeholder 101">
            <a:extLst>
              <a:ext uri="{FF2B5EF4-FFF2-40B4-BE49-F238E27FC236}">
                <a16:creationId xmlns:a16="http://schemas.microsoft.com/office/drawing/2014/main" id="{CAEE281F-7B6F-4406-91BA-7E6E429932B2}"/>
              </a:ext>
            </a:extLst>
          </p:cNvPr>
          <p:cNvPicPr>
            <a:picLocks noGrp="1" noChangeAspect="1"/>
          </p:cNvPicPr>
          <p:nvPr>
            <p:ph type="pic" idx="1"/>
          </p:nvPr>
        </p:nvPicPr>
        <p:blipFill>
          <a:blip r:embed="rId3"/>
          <a:srcRect l="911" r="911"/>
          <a:stretch>
            <a:fillRect/>
          </a:stretch>
        </p:blipFill>
        <p:spPr>
          <a:xfrm>
            <a:off x="5183188" y="457200"/>
            <a:ext cx="6172200" cy="6081713"/>
          </a:xfrm>
          <a:prstGeom prst="rect">
            <a:avLst/>
          </a:prstGeom>
        </p:spPr>
      </p:pic>
    </p:spTree>
    <p:extLst>
      <p:ext uri="{BB962C8B-B14F-4D97-AF65-F5344CB8AC3E}">
        <p14:creationId xmlns:p14="http://schemas.microsoft.com/office/powerpoint/2010/main" val="344846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CE0AD9-C085-43B1-B0AB-04A140F42C4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dirty="0"/>
              <a:t>IaC on Azure</a:t>
            </a:r>
            <a:endParaRPr lang="en-US"/>
          </a:p>
        </p:txBody>
      </p:sp>
      <p:pic>
        <p:nvPicPr>
          <p:cNvPr id="1030" name="Picture 6" descr="Related image">
            <a:extLst>
              <a:ext uri="{FF2B5EF4-FFF2-40B4-BE49-F238E27FC236}">
                <a16:creationId xmlns:a16="http://schemas.microsoft.com/office/drawing/2014/main" id="{BF2BF6AC-503A-4F89-A9AE-9CB6927B15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492" b="5508"/>
          <a:stretch/>
        </p:blipFill>
        <p:spPr bwMode="auto">
          <a:xfrm>
            <a:off x="-3983" y="10"/>
            <a:ext cx="12192000" cy="4571990"/>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83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EB16-E69E-4676-B44F-B95757AC83F6}"/>
              </a:ext>
            </a:extLst>
          </p:cNvPr>
          <p:cNvSpPr>
            <a:spLocks noGrp="1"/>
          </p:cNvSpPr>
          <p:nvPr>
            <p:ph type="title"/>
          </p:nvPr>
        </p:nvSpPr>
        <p:spPr/>
        <p:txBody>
          <a:bodyPr/>
          <a:lstStyle/>
          <a:p>
            <a:r>
              <a:rPr lang="en-US" dirty="0"/>
              <a:t>Many options</a:t>
            </a:r>
          </a:p>
        </p:txBody>
      </p:sp>
      <p:sp>
        <p:nvSpPr>
          <p:cNvPr id="3" name="Content Placeholder 2">
            <a:extLst>
              <a:ext uri="{FF2B5EF4-FFF2-40B4-BE49-F238E27FC236}">
                <a16:creationId xmlns:a16="http://schemas.microsoft.com/office/drawing/2014/main" id="{9E376F58-43B5-4616-A36B-4950CF80C44E}"/>
              </a:ext>
            </a:extLst>
          </p:cNvPr>
          <p:cNvSpPr>
            <a:spLocks noGrp="1"/>
          </p:cNvSpPr>
          <p:nvPr>
            <p:ph idx="1"/>
          </p:nvPr>
        </p:nvSpPr>
        <p:spPr/>
        <p:txBody>
          <a:bodyPr>
            <a:normAutofit fontScale="92500" lnSpcReduction="10000"/>
          </a:bodyPr>
          <a:lstStyle/>
          <a:p>
            <a:r>
              <a:rPr lang="en-US" dirty="0"/>
              <a:t>Azure Resource Manager Templates (ARM)</a:t>
            </a:r>
          </a:p>
          <a:p>
            <a:r>
              <a:rPr lang="en-US" dirty="0"/>
              <a:t>Azure CLI</a:t>
            </a:r>
          </a:p>
          <a:p>
            <a:r>
              <a:rPr lang="en-US" dirty="0"/>
              <a:t>PowerShell</a:t>
            </a:r>
          </a:p>
          <a:p>
            <a:r>
              <a:rPr lang="en-US" dirty="0"/>
              <a:t>Code (SDKs)</a:t>
            </a:r>
          </a:p>
          <a:p>
            <a:r>
              <a:rPr lang="en-US" dirty="0"/>
              <a:t>Terraform</a:t>
            </a:r>
          </a:p>
          <a:p>
            <a:r>
              <a:rPr lang="en-US" dirty="0"/>
              <a:t>Ansible</a:t>
            </a:r>
          </a:p>
          <a:p>
            <a:r>
              <a:rPr lang="en-US" dirty="0"/>
              <a:t>Chef</a:t>
            </a:r>
          </a:p>
          <a:p>
            <a:r>
              <a:rPr lang="en-US" dirty="0"/>
              <a:t>Puppet</a:t>
            </a:r>
          </a:p>
        </p:txBody>
      </p:sp>
    </p:spTree>
    <p:extLst>
      <p:ext uri="{BB962C8B-B14F-4D97-AF65-F5344CB8AC3E}">
        <p14:creationId xmlns:p14="http://schemas.microsoft.com/office/powerpoint/2010/main" val="258426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9" presetClass="emph" presetSubtype="0" grpId="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par>
                                <p:cTn id="27" presetID="9" presetClass="emph" presetSubtype="0" grpId="0" nodeType="withEffect">
                                  <p:stCondLst>
                                    <p:cond delay="0"/>
                                  </p:stCondLst>
                                  <p:childTnLst>
                                    <p:set>
                                      <p:cBhvr>
                                        <p:cTn id="28" dur="indefinite"/>
                                        <p:tgtEl>
                                          <p:spTgt spid="3">
                                            <p:txEl>
                                              <p:pRg st="2" end="2"/>
                                            </p:txEl>
                                          </p:spTgt>
                                        </p:tgtEl>
                                        <p:attrNameLst>
                                          <p:attrName>style.opacity</p:attrName>
                                        </p:attrNameLst>
                                      </p:cBhvr>
                                      <p:to>
                                        <p:strVal val="0.25"/>
                                      </p:to>
                                    </p:set>
                                    <p:animEffect filter="image" prLst="opacity: 0.25">
                                      <p:cBhvr rctx="IE">
                                        <p:cTn id="29" dur="indefinite"/>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9" presetClass="emph" presetSubtype="0" grpId="0" nodeType="withEffect">
                                  <p:stCondLst>
                                    <p:cond delay="0"/>
                                  </p:stCondLst>
                                  <p:childTnLst>
                                    <p:set>
                                      <p:cBhvr>
                                        <p:cTn id="36" dur="indefinite"/>
                                        <p:tgtEl>
                                          <p:spTgt spid="3">
                                            <p:txEl>
                                              <p:pRg st="3" end="3"/>
                                            </p:txEl>
                                          </p:spTgt>
                                        </p:tgtEl>
                                        <p:attrNameLst>
                                          <p:attrName>style.opacity</p:attrName>
                                        </p:attrNameLst>
                                      </p:cBhvr>
                                      <p:to>
                                        <p:strVal val="0.25"/>
                                      </p:to>
                                    </p:set>
                                    <p:animEffect filter="image" prLst="opacity: 0.25">
                                      <p:cBhvr rctx="IE">
                                        <p:cTn id="37" dur="indefinite"/>
                                        <p:tgtEl>
                                          <p:spTgt spid="3">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9" presetClass="emph" presetSubtype="0" grpId="0" nodeType="withEffect">
                                  <p:stCondLst>
                                    <p:cond delay="0"/>
                                  </p:stCondLst>
                                  <p:childTnLst>
                                    <p:set>
                                      <p:cBhvr>
                                        <p:cTn id="47" dur="indefinite"/>
                                        <p:tgtEl>
                                          <p:spTgt spid="3">
                                            <p:txEl>
                                              <p:pRg st="4" end="4"/>
                                            </p:txEl>
                                          </p:spTgt>
                                        </p:tgtEl>
                                        <p:attrNameLst>
                                          <p:attrName>style.opacity</p:attrName>
                                        </p:attrNameLst>
                                      </p:cBhvr>
                                      <p:to>
                                        <p:strVal val="0.25"/>
                                      </p:to>
                                    </p:set>
                                    <p:animEffect filter="image" prLst="opacity: 0.25">
                                      <p:cBhvr rctx="IE">
                                        <p:cTn id="48" dur="indefinite"/>
                                        <p:tgtEl>
                                          <p:spTgt spid="3">
                                            <p:txEl>
                                              <p:pRg st="4" end="4"/>
                                            </p:txEl>
                                          </p:spTgt>
                                        </p:tgtEl>
                                      </p:cBhvr>
                                    </p:animEffect>
                                  </p:childTnLst>
                                </p:cTn>
                              </p:par>
                              <p:par>
                                <p:cTn id="49" presetID="9" presetClass="emph" presetSubtype="0" grpId="0" nodeType="withEffect">
                                  <p:stCondLst>
                                    <p:cond delay="0"/>
                                  </p:stCondLst>
                                  <p:childTnLst>
                                    <p:set>
                                      <p:cBhvr>
                                        <p:cTn id="50" dur="indefinite"/>
                                        <p:tgtEl>
                                          <p:spTgt spid="3">
                                            <p:txEl>
                                              <p:pRg st="5" end="5"/>
                                            </p:txEl>
                                          </p:spTgt>
                                        </p:tgtEl>
                                        <p:attrNameLst>
                                          <p:attrName>style.opacity</p:attrName>
                                        </p:attrNameLst>
                                      </p:cBhvr>
                                      <p:to>
                                        <p:strVal val="0.25"/>
                                      </p:to>
                                    </p:set>
                                    <p:animEffect filter="image" prLst="opacity: 0.25">
                                      <p:cBhvr rctx="IE">
                                        <p:cTn id="51" dur="indefinite"/>
                                        <p:tgtEl>
                                          <p:spTgt spid="3">
                                            <p:txEl>
                                              <p:pRg st="5" end="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1104</Words>
  <Application>Microsoft Office PowerPoint</Application>
  <PresentationFormat>Widescreen</PresentationFormat>
  <Paragraphs>227</Paragraphs>
  <Slides>31</Slides>
  <Notes>21</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Calibri</vt:lpstr>
      <vt:lpstr>Calibri Light</vt:lpstr>
      <vt:lpstr>Consolas</vt:lpstr>
      <vt:lpstr>Segoe Semibold</vt:lpstr>
      <vt:lpstr>Segoe UI</vt:lpstr>
      <vt:lpstr>Segoe UI Light</vt:lpstr>
      <vt:lpstr>Segoe UI Semilight</vt:lpstr>
      <vt:lpstr>Wingdings</vt:lpstr>
      <vt:lpstr>Office Theme</vt:lpstr>
      <vt:lpstr>Dark</vt:lpstr>
      <vt:lpstr>Azure Resource Manager in A Serverless World</vt:lpstr>
      <vt:lpstr>Eldert Grootenboer</vt:lpstr>
      <vt:lpstr>Cloud Migration</vt:lpstr>
      <vt:lpstr>Cloud native</vt:lpstr>
      <vt:lpstr>PowerPoint Presentation</vt:lpstr>
      <vt:lpstr>Why Infrastructure as Code</vt:lpstr>
      <vt:lpstr>But what about serverless and IaC?</vt:lpstr>
      <vt:lpstr>IaC on Azure</vt:lpstr>
      <vt:lpstr>Many options</vt:lpstr>
      <vt:lpstr>Benefits of ARM</vt:lpstr>
      <vt:lpstr>Templates</vt:lpstr>
      <vt:lpstr>Template structure</vt:lpstr>
      <vt:lpstr>ARM Template characteristics</vt:lpstr>
      <vt:lpstr>Best practices</vt:lpstr>
      <vt:lpstr>Authoring</vt:lpstr>
      <vt:lpstr>Visual Studio Code</vt:lpstr>
      <vt:lpstr>Demo</vt:lpstr>
      <vt:lpstr>From portal to template</vt:lpstr>
      <vt:lpstr>Extracting templates</vt:lpstr>
      <vt:lpstr>Secrets in templates</vt:lpstr>
      <vt:lpstr>Deployment</vt:lpstr>
      <vt:lpstr>Demo</vt:lpstr>
      <vt:lpstr>Quality assurance</vt:lpstr>
      <vt:lpstr>WhatIf</vt:lpstr>
      <vt:lpstr>Azure Resource Manager Template Toolkit</vt:lpstr>
      <vt:lpstr>Deployment script</vt:lpstr>
      <vt:lpstr>Demo</vt:lpstr>
      <vt:lpstr>Almost done…</vt:lpstr>
      <vt:lpstr>Take aways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Resource Manager in A Serverless World</dc:title>
  <dc:creator>Eldert Grootenboer</dc:creator>
  <cp:lastModifiedBy>Eldert Grootenboer</cp:lastModifiedBy>
  <cp:revision>5</cp:revision>
  <dcterms:created xsi:type="dcterms:W3CDTF">2019-12-07T10:54:27Z</dcterms:created>
  <dcterms:modified xsi:type="dcterms:W3CDTF">2019-12-09T08:18:33Z</dcterms:modified>
</cp:coreProperties>
</file>